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4"/>
  </p:notesMasterIdLst>
  <p:handoutMasterIdLst>
    <p:handoutMasterId r:id="rId15"/>
  </p:handoutMasterIdLst>
  <p:sldIdLst>
    <p:sldId id="309" r:id="rId5"/>
    <p:sldId id="312" r:id="rId6"/>
    <p:sldId id="313" r:id="rId7"/>
    <p:sldId id="314" r:id="rId8"/>
    <p:sldId id="315" r:id="rId9"/>
    <p:sldId id="316" r:id="rId10"/>
    <p:sldId id="319" r:id="rId11"/>
    <p:sldId id="318" r:id="rId12"/>
    <p:sldId id="320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272" userDrawn="1">
          <p15:clr>
            <a:srgbClr val="A4A3A4"/>
          </p15:clr>
        </p15:guide>
        <p15:guide id="2" pos="7056" userDrawn="1">
          <p15:clr>
            <a:srgbClr val="A4A3A4"/>
          </p15:clr>
        </p15:guide>
        <p15:guide id="3" pos="600" userDrawn="1">
          <p15:clr>
            <a:srgbClr val="A4A3A4"/>
          </p15:clr>
        </p15:guide>
        <p15:guide id="4" pos="458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D8B1"/>
    <a:srgbClr val="FF9900"/>
    <a:srgbClr val="8FA971"/>
    <a:srgbClr val="1C4C3C"/>
    <a:srgbClr val="F1EAE0"/>
    <a:srgbClr val="9F792F"/>
    <a:srgbClr val="785029"/>
    <a:srgbClr val="E3CEB2"/>
    <a:srgbClr val="648260"/>
    <a:srgbClr val="A49B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04B65B8-00FB-4860-82C9-FD3752932D13}" v="22" dt="2024-12-11T22:53:14.243"/>
  </p1510:revLst>
</p1510:revInfo>
</file>

<file path=ppt/tableStyles.xml><?xml version="1.0" encoding="utf-8"?>
<a:tblStyleLst xmlns:a="http://schemas.openxmlformats.org/drawingml/2006/main" def="{8A107856-5554-42FB-B03E-39F5DBC370B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880" autoAdjust="0"/>
  </p:normalViewPr>
  <p:slideViewPr>
    <p:cSldViewPr snapToGrid="0" snapToObjects="1" showGuides="1">
      <p:cViewPr varScale="1">
        <p:scale>
          <a:sx n="105" d="100"/>
          <a:sy n="105" d="100"/>
        </p:scale>
        <p:origin x="834" y="102"/>
      </p:cViewPr>
      <p:guideLst>
        <p:guide orient="horz" pos="1272"/>
        <p:guide pos="7056"/>
        <p:guide pos="600"/>
        <p:guide pos="4584"/>
      </p:guideLst>
    </p:cSldViewPr>
  </p:slideViewPr>
  <p:notesTextViewPr>
    <p:cViewPr>
      <p:scale>
        <a:sx n="20" d="100"/>
        <a:sy n="2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58" d="100"/>
          <a:sy n="58" d="100"/>
        </p:scale>
        <p:origin x="2491" y="6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Relationship Id="rId22" Type="http://schemas.microsoft.com/office/2018/10/relationships/authors" Target="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rath Suresh" userId="8ed5caed-781c-47fc-a90f-4f7471fd7604" providerId="ADAL" clId="{604B65B8-00FB-4860-82C9-FD3752932D13}"/>
    <pc:docChg chg="custSel modSld">
      <pc:chgData name="Sarath Suresh" userId="8ed5caed-781c-47fc-a90f-4f7471fd7604" providerId="ADAL" clId="{604B65B8-00FB-4860-82C9-FD3752932D13}" dt="2024-12-11T23:20:51.549" v="69" actId="20577"/>
      <pc:docMkLst>
        <pc:docMk/>
      </pc:docMkLst>
      <pc:sldChg chg="modSp mod">
        <pc:chgData name="Sarath Suresh" userId="8ed5caed-781c-47fc-a90f-4f7471fd7604" providerId="ADAL" clId="{604B65B8-00FB-4860-82C9-FD3752932D13}" dt="2024-12-11T23:20:51.549" v="69" actId="20577"/>
        <pc:sldMkLst>
          <pc:docMk/>
          <pc:sldMk cId="3467391092" sldId="309"/>
        </pc:sldMkLst>
        <pc:spChg chg="mod">
          <ac:chgData name="Sarath Suresh" userId="8ed5caed-781c-47fc-a90f-4f7471fd7604" providerId="ADAL" clId="{604B65B8-00FB-4860-82C9-FD3752932D13}" dt="2024-12-11T23:20:51.549" v="69" actId="20577"/>
          <ac:spMkLst>
            <pc:docMk/>
            <pc:sldMk cId="3467391092" sldId="309"/>
            <ac:spMk id="8" creationId="{FF6850B0-0D4A-722C-9C70-EFE905D1C0A0}"/>
          </ac:spMkLst>
        </pc:spChg>
      </pc:sldChg>
      <pc:sldChg chg="addSp modSp mod">
        <pc:chgData name="Sarath Suresh" userId="8ed5caed-781c-47fc-a90f-4f7471fd7604" providerId="ADAL" clId="{604B65B8-00FB-4860-82C9-FD3752932D13}" dt="2024-12-11T22:45:20.241" v="58" actId="14100"/>
        <pc:sldMkLst>
          <pc:docMk/>
          <pc:sldMk cId="3003974911" sldId="313"/>
        </pc:sldMkLst>
        <pc:spChg chg="add mod">
          <ac:chgData name="Sarath Suresh" userId="8ed5caed-781c-47fc-a90f-4f7471fd7604" providerId="ADAL" clId="{604B65B8-00FB-4860-82C9-FD3752932D13}" dt="2024-12-11T22:45:20.241" v="58" actId="14100"/>
          <ac:spMkLst>
            <pc:docMk/>
            <pc:sldMk cId="3003974911" sldId="313"/>
            <ac:spMk id="22" creationId="{35EBFEF8-76B3-CB3B-DFCD-FD733372EB19}"/>
          </ac:spMkLst>
        </pc:spChg>
      </pc:sldChg>
      <pc:sldChg chg="addSp delSp modSp mod">
        <pc:chgData name="Sarath Suresh" userId="8ed5caed-781c-47fc-a90f-4f7471fd7604" providerId="ADAL" clId="{604B65B8-00FB-4860-82C9-FD3752932D13}" dt="2024-12-11T22:47:09.316" v="65" actId="14100"/>
        <pc:sldMkLst>
          <pc:docMk/>
          <pc:sldMk cId="1995877888" sldId="319"/>
        </pc:sldMkLst>
        <pc:picChg chg="del">
          <ac:chgData name="Sarath Suresh" userId="8ed5caed-781c-47fc-a90f-4f7471fd7604" providerId="ADAL" clId="{604B65B8-00FB-4860-82C9-FD3752932D13}" dt="2024-12-11T22:46:37.892" v="59" actId="478"/>
          <ac:picMkLst>
            <pc:docMk/>
            <pc:sldMk cId="1995877888" sldId="319"/>
            <ac:picMk id="4" creationId="{B624B860-A565-E784-3EC7-1B0B6AF34E25}"/>
          </ac:picMkLst>
        </pc:picChg>
        <pc:picChg chg="add mod modCrop">
          <ac:chgData name="Sarath Suresh" userId="8ed5caed-781c-47fc-a90f-4f7471fd7604" providerId="ADAL" clId="{604B65B8-00FB-4860-82C9-FD3752932D13}" dt="2024-12-11T22:47:09.316" v="65" actId="14100"/>
          <ac:picMkLst>
            <pc:docMk/>
            <pc:sldMk cId="1995877888" sldId="319"/>
            <ac:picMk id="5" creationId="{50D4C871-7811-63A6-ADF6-F895383F2872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D397ADA-28FC-D95C-9949-C2600B76E89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46638BB-B5C2-68A8-E3FA-52921DD0027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07502F-DB6E-469A-9C44-FB8EDEF15CAD}" type="datetimeFigureOut">
              <a:rPr lang="en-US" smtClean="0"/>
              <a:t>12/11/2024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D222EB-9CD6-7377-B538-2102EE87F35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9DFD59-EA45-6CD0-571D-72EF11B8640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A6A3EC-C558-4879-9E77-732F9A1F519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41728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817FE1-3397-4E25-A0AD-CD1F478AA284}" type="datetimeFigureOut">
              <a:rPr lang="en-US" smtClean="0"/>
              <a:t>12/11/2024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03C4B0-A82C-497E-A667-41FFA619A4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45741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E2DDD5-B179-8D33-E206-E8EC18C652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2960" y="822960"/>
            <a:ext cx="6840110" cy="4663440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1" i="0" cap="all" baseline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B219809-9823-E5C1-322B-DCDB7769D4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2960" y="5559552"/>
            <a:ext cx="6840110" cy="475938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4109FC96-A524-9411-F587-93938397D05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793736" y="0"/>
            <a:ext cx="4398264" cy="6857999"/>
          </a:xfrm>
          <a:noFill/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2178704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5B294162-C98D-D8F6-47BD-4CE34B63F8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2960" y="1097280"/>
            <a:ext cx="10424160" cy="164592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1BAF3EC-96ED-627A-D8DF-71B5521F8C5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658368"/>
          </a:xfrm>
          <a:solidFill>
            <a:schemeClr val="accent1">
              <a:lumMod val="75000"/>
            </a:schemeClr>
          </a:solidFill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119AD1-1029-1DE8-E36D-41EF92EDBF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3529584"/>
            <a:ext cx="10360152" cy="2231136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C83E49A-BDF1-7E34-30FE-A4A45160F7AB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173736" y="6254496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alpha val="78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10355B-1B69-AD49-6AB0-3D194609B2F5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78000"/>
                  </a:schemeClr>
                </a:solidFill>
              </a:defRPr>
            </a:lvl1pPr>
          </a:lstStyle>
          <a:p>
            <a:fld id="{8058A7CE-F400-7B46-9E16-10D36E8C32F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93479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74567E9-2483-C330-76B4-52F75C9504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70832" y="822960"/>
            <a:ext cx="7040880" cy="5212080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6000" b="1" cap="all" baseline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37A5DB37-3750-510E-8CAA-D76AFD5CC5D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133088" cy="6858000"/>
          </a:xfrm>
          <a:noFill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43759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5B294162-C98D-D8F6-47BD-4CE34B63F8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2960" y="1097280"/>
            <a:ext cx="10515600" cy="164592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1BAF3EC-96ED-627A-D8DF-71B5521F8C5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-23150"/>
            <a:ext cx="12192000" cy="850392"/>
          </a:xfrm>
          <a:solidFill>
            <a:schemeClr val="accent1">
              <a:lumMod val="75000"/>
            </a:schemeClr>
          </a:solidFill>
        </p:spPr>
        <p:txBody>
          <a:bodyPr/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EDED7F42-DE45-0982-D0EE-3646730376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60" y="3529584"/>
            <a:ext cx="7114032" cy="2103120"/>
          </a:xfrm>
        </p:spPr>
        <p:txBody>
          <a:bodyPr/>
          <a:lstStyle>
            <a:lvl1pPr marL="342900" indent="-342900">
              <a:buFont typeface="+mj-lt"/>
              <a:buAutoNum type="arabicPeriod"/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Content Placeholder 5">
            <a:extLst>
              <a:ext uri="{FF2B5EF4-FFF2-40B4-BE49-F238E27FC236}">
                <a16:creationId xmlns:a16="http://schemas.microsoft.com/office/drawing/2014/main" id="{6B366AA0-2DAB-8B01-E9CA-4EFD01184AB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21040" y="3529584"/>
            <a:ext cx="3017520" cy="2103120"/>
          </a:xfr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C3AD13A-778C-0B94-E890-F60B86ABB584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>
          <a:xfrm>
            <a:off x="173736" y="6254496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434822A-F2F6-6134-01C8-6CB9A884CDD6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058A7CE-F400-7B46-9E16-10D36E8C32F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47106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5B294162-C98D-D8F6-47BD-4CE34B63F8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2960" y="822960"/>
            <a:ext cx="6126480" cy="192024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119AD1-1029-1DE8-E36D-41EF92EDBF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42048" y="822960"/>
            <a:ext cx="4069080" cy="1901952"/>
          </a:xfr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bg1"/>
                </a:solidFill>
              </a:defRPr>
            </a:lvl1pPr>
            <a:lvl2pPr marL="283464">
              <a:defRPr sz="1600">
                <a:solidFill>
                  <a:schemeClr val="bg1"/>
                </a:solidFill>
              </a:defRPr>
            </a:lvl2pPr>
            <a:lvl3pPr marL="566928">
              <a:defRPr sz="1400">
                <a:solidFill>
                  <a:schemeClr val="bg1"/>
                </a:solidFill>
              </a:defRPr>
            </a:lvl3pPr>
            <a:lvl4pPr marL="859536">
              <a:defRPr sz="1200">
                <a:solidFill>
                  <a:schemeClr val="bg1"/>
                </a:solidFill>
              </a:defRPr>
            </a:lvl4pPr>
            <a:lvl5pPr marL="1152144"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CFC01E54-865D-1B08-43CC-2D0128CECDA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3557016"/>
            <a:ext cx="12192000" cy="3300984"/>
          </a:xfrm>
          <a:solidFill>
            <a:schemeClr val="accent4">
              <a:lumMod val="75000"/>
            </a:schemeClr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2422ED3-8684-C41B-4675-BBDC2C8E5B5B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173736" y="6254496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alpha val="78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9CE6B05-7A34-DD4C-91AD-29F26B6F9CF5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78000"/>
                  </a:schemeClr>
                </a:solidFill>
              </a:defRPr>
            </a:lvl1pPr>
          </a:lstStyle>
          <a:p>
            <a:fld id="{8058A7CE-F400-7B46-9E16-10D36E8C32F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62362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74567E9-2483-C330-76B4-52F75C9504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2960" y="822960"/>
            <a:ext cx="4389120" cy="192024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380C9AC2-080F-B7EB-E5D9-98A11923C160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22960" y="3529584"/>
            <a:ext cx="4389120" cy="2350008"/>
          </a:xfrm>
        </p:spPr>
        <p:txBody>
          <a:bodyPr/>
          <a:lstStyle>
            <a:lvl1pPr marL="285750" indent="-285750">
              <a:lnSpc>
                <a:spcPts val="25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Picture Placeholder 16">
            <a:extLst>
              <a:ext uri="{FF2B5EF4-FFF2-40B4-BE49-F238E27FC236}">
                <a16:creationId xmlns:a16="http://schemas.microsoft.com/office/drawing/2014/main" id="{A6C9DAC2-F86A-0D7B-2EA8-DAE9CF8E03B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690616" y="0"/>
            <a:ext cx="6501384" cy="6857999"/>
          </a:xfrm>
          <a:noFill/>
        </p:spPr>
        <p:txBody>
          <a:bodyPr anchor="t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5DF0DBE-FBE3-E653-13B1-8A27023E2F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3736" y="6254496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alpha val="78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339096C-E86B-C5A9-1F2F-E4FD0552DE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78000"/>
                  </a:schemeClr>
                </a:solidFill>
              </a:defRPr>
            </a:lvl1pPr>
          </a:lstStyle>
          <a:p>
            <a:fld id="{8058A7CE-F400-7B46-9E16-10D36E8C32F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73802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E647C7-955C-FC73-3737-298D139F2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822960"/>
            <a:ext cx="4754880" cy="4114800"/>
          </a:xfrm>
          <a:prstGeom prst="rect">
            <a:avLst/>
          </a:prstGeom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defRPr sz="54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EA9653-6F42-EC48-B443-D3FF0CD0D4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22960" y="5175504"/>
            <a:ext cx="4754880" cy="914400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37A5DB37-3750-510E-8CAA-D76AFD5CC5D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solidFill>
            <a:schemeClr val="bg1">
              <a:lumMod val="95000"/>
            </a:schemeClr>
          </a:solidFill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51682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imag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10577E-706F-A37B-4229-35D618DD29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2960" y="822960"/>
            <a:ext cx="4937760" cy="192024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15BFF6-ADF4-B12B-F366-E1E7F245C3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63640" y="822960"/>
            <a:ext cx="5111496" cy="3566160"/>
          </a:xfrm>
        </p:spPr>
        <p:txBody>
          <a:bodyPr/>
          <a:lstStyle>
            <a:lvl1pPr marL="283464" indent="-283464">
              <a:defRPr sz="1800">
                <a:solidFill>
                  <a:schemeClr val="bg1"/>
                </a:solidFill>
              </a:defRPr>
            </a:lvl1pPr>
            <a:lvl2pPr indent="-283464">
              <a:defRPr sz="1600">
                <a:solidFill>
                  <a:schemeClr val="bg1"/>
                </a:solidFill>
              </a:defRPr>
            </a:lvl2pPr>
            <a:lvl3pPr indent="-283464">
              <a:defRPr sz="1400">
                <a:solidFill>
                  <a:schemeClr val="bg1"/>
                </a:solidFill>
              </a:defRPr>
            </a:lvl3pPr>
            <a:lvl4pPr indent="-283464">
              <a:defRPr sz="1400">
                <a:solidFill>
                  <a:schemeClr val="bg1"/>
                </a:solidFill>
              </a:defRPr>
            </a:lvl4pPr>
            <a:lvl5pPr indent="-283464"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 16">
            <a:extLst>
              <a:ext uri="{FF2B5EF4-FFF2-40B4-BE49-F238E27FC236}">
                <a16:creationId xmlns:a16="http://schemas.microsoft.com/office/drawing/2014/main" id="{6EAC12B0-20CC-C7DC-2FB8-1B9FE9CCFCC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" y="4471416"/>
            <a:ext cx="12192000" cy="2386584"/>
          </a:xfrm>
          <a:noFill/>
        </p:spPr>
        <p:txBody>
          <a:bodyPr anchor="t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C78AC046-3CF2-802F-750B-B70D9B89A33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173736" y="6254496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alpha val="78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E9B26AA9-8344-BF2E-82C8-AF9EDF269B9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058A7CE-F400-7B46-9E16-10D36E8C32F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09337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itl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74567E9-2483-C330-76B4-52F75C9504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75120" y="822960"/>
            <a:ext cx="4754880" cy="411480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54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" name="Picture Placeholder 16">
            <a:extLst>
              <a:ext uri="{FF2B5EF4-FFF2-40B4-BE49-F238E27FC236}">
                <a16:creationId xmlns:a16="http://schemas.microsoft.com/office/drawing/2014/main" id="{A6C9DAC2-F86A-0D7B-2EA8-DAE9CF8E03B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9048" cy="6857999"/>
          </a:xfrm>
          <a:solidFill>
            <a:schemeClr val="bg1">
              <a:lumMod val="95000"/>
            </a:schemeClr>
          </a:solidFill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48F38D-10C4-434A-0F9B-619CCAB674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75120" y="5175504"/>
            <a:ext cx="4754880" cy="914400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24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335027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2E9B473-9612-90C4-92F3-3DAB99570A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2960" y="822960"/>
            <a:ext cx="4023360" cy="192024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119AD1-1029-1DE8-E36D-41EF92EDBF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60" y="3529584"/>
            <a:ext cx="4023360" cy="1920240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59FE3EB-4655-2339-C82A-C74B21F76556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5486400" y="822960"/>
            <a:ext cx="5861304" cy="4846320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E24F3A78-F067-8639-9E61-32AE80986E0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6007608"/>
            <a:ext cx="12192000" cy="850392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>
            <a:noAutofit/>
          </a:bodyPr>
          <a:lstStyle>
            <a:lvl1pPr marL="0" indent="0" algn="l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FD9871F-9716-E693-46E0-C82668C233A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173736" y="6276547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3B6AA57-B313-9EB7-BDE7-E6B64F9104E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78000"/>
                  </a:schemeClr>
                </a:solidFill>
              </a:defRPr>
            </a:lvl1pPr>
          </a:lstStyle>
          <a:p>
            <a:fld id="{8058A7CE-F400-7B46-9E16-10D36E8C32F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69264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74567E9-2483-C330-76B4-52F75C9504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2280" y="822960"/>
            <a:ext cx="4663440" cy="192024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37A5DB37-3750-510E-8CAA-D76AFD5CC5D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108192" cy="6858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71B91E2B-214A-27EB-DD9A-E9FF3D8BFBD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812280" y="3529584"/>
            <a:ext cx="4663440" cy="2350008"/>
          </a:xfrm>
        </p:spPr>
        <p:txBody>
          <a:bodyPr/>
          <a:lstStyle>
            <a:lvl1pPr marL="285750" indent="-28575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D0CFB59-AAC5-2429-8ABD-5C7810D2F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12280" y="6254496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alpha val="78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BBF308-C3AC-92A2-F532-FF8180F430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78000"/>
                  </a:schemeClr>
                </a:solidFill>
              </a:defRPr>
            </a:lvl1pPr>
          </a:lstStyle>
          <a:p>
            <a:fld id="{8058A7CE-F400-7B46-9E16-10D36E8C32F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52740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5B294162-C98D-D8F6-47BD-4CE34B63F8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2960" y="1097280"/>
            <a:ext cx="10515600" cy="164592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1BAF3EC-96ED-627A-D8DF-71B5521F8C5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-23150"/>
            <a:ext cx="12192000" cy="667512"/>
          </a:xfrm>
          <a:solidFill>
            <a:schemeClr val="accent1">
              <a:lumMod val="75000"/>
            </a:schemeClr>
          </a:solidFill>
        </p:spPr>
        <p:txBody>
          <a:bodyPr/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EDED7F42-DE45-0982-D0EE-3646730376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60" y="3529584"/>
            <a:ext cx="4937760" cy="2103120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Content Placeholder 5">
            <a:extLst>
              <a:ext uri="{FF2B5EF4-FFF2-40B4-BE49-F238E27FC236}">
                <a16:creationId xmlns:a16="http://schemas.microsoft.com/office/drawing/2014/main" id="{6B366AA0-2DAB-8B01-E9CA-4EFD01184AB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400800" y="3529584"/>
            <a:ext cx="4937760" cy="210312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C3AD13A-778C-0B94-E890-F60B86ABB584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>
          <a:xfrm>
            <a:off x="173736" y="6254496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434822A-F2F6-6134-01C8-6CB9A884CDD6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058A7CE-F400-7B46-9E16-10D36E8C32F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67197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5B294162-C98D-D8F6-47BD-4CE34B63F8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2960" y="1097280"/>
            <a:ext cx="10424160" cy="164592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1BAF3EC-96ED-627A-D8DF-71B5521F8C5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658368"/>
          </a:xfrm>
          <a:solidFill>
            <a:schemeClr val="accent2">
              <a:lumMod val="20000"/>
              <a:lumOff val="80000"/>
            </a:schemeClr>
          </a:solidFill>
        </p:spPr>
        <p:txBody>
          <a:bodyPr/>
          <a:lstStyle>
            <a:lvl1pPr marL="0" indent="0" algn="l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ADC6F7A-27D8-EC45-FC60-C8858243DD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60" y="3529584"/>
            <a:ext cx="3200400" cy="2286000"/>
          </a:xfrm>
        </p:spPr>
        <p:txBody>
          <a:bodyPr/>
          <a:lstStyle>
            <a:lvl1pPr marL="285750" indent="-285750"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2EA7E2BE-086F-5B51-B0E9-BDC91DF14B7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261104" y="3529584"/>
            <a:ext cx="6986016" cy="2231136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C83E49A-BDF1-7E34-30FE-A4A45160F7AB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173736" y="6254496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alpha val="78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10355B-1B69-AD49-6AB0-3D194609B2F5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78000"/>
                  </a:schemeClr>
                </a:solidFill>
              </a:defRPr>
            </a:lvl1pPr>
          </a:lstStyle>
          <a:p>
            <a:fld id="{8058A7CE-F400-7B46-9E16-10D36E8C32F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97835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1F663A-C2C8-12B2-AE7C-318452D5FE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FBFC1D-3B9C-EFD1-A014-1F648ADDBD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47704" y="6181344"/>
            <a:ext cx="670560" cy="6766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 b="0">
                <a:solidFill>
                  <a:schemeClr val="tx1">
                    <a:alpha val="78000"/>
                  </a:schemeClr>
                </a:solidFill>
              </a:defRPr>
            </a:lvl1pPr>
          </a:lstStyle>
          <a:p>
            <a:fld id="{8058A7CE-F400-7B46-9E16-10D36E8C32F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le Placeholder 3">
            <a:extLst>
              <a:ext uri="{FF2B5EF4-FFF2-40B4-BE49-F238E27FC236}">
                <a16:creationId xmlns:a16="http://schemas.microsoft.com/office/drawing/2014/main" id="{B6EF3F5B-2BD7-A240-5E66-C3D2B092B8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F9A4BCD-3A82-7BB7-3BDC-2B533BA405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5109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3" r:id="rId4"/>
    <p:sldLayoutId id="2147483669" r:id="rId5"/>
    <p:sldLayoutId id="2147483666" r:id="rId6"/>
    <p:sldLayoutId id="2147483661" r:id="rId7"/>
    <p:sldLayoutId id="2147483667" r:id="rId8"/>
    <p:sldLayoutId id="2147483670" r:id="rId9"/>
    <p:sldLayoutId id="2147483663" r:id="rId10"/>
    <p:sldLayoutId id="2147483671" r:id="rId11"/>
    <p:sldLayoutId id="2147483672" r:id="rId12"/>
    <p:sldLayoutId id="2147483664" r:id="rId13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83464" indent="-283464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566928" indent="-283464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859536" indent="-283464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52144" indent="-283464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444752" indent="-283464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441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jpeg"/><Relationship Id="rId7" Type="http://schemas.openxmlformats.org/officeDocument/2006/relationships/image" Target="../media/image1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6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8.gif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1.png"/><Relationship Id="rId5" Type="http://schemas.openxmlformats.org/officeDocument/2006/relationships/image" Target="../media/image20.gif"/><Relationship Id="rId4" Type="http://schemas.openxmlformats.org/officeDocument/2006/relationships/image" Target="../media/image19.gi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5B0A024-4E06-BC4D-6379-140FB0CA46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0030" y="1646723"/>
            <a:ext cx="6400800" cy="2632670"/>
          </a:xfrm>
        </p:spPr>
        <p:txBody>
          <a:bodyPr/>
          <a:lstStyle/>
          <a:p>
            <a:r>
              <a:rPr lang="en-US" dirty="0">
                <a:solidFill>
                  <a:srgbClr val="FF9900"/>
                </a:solidFill>
              </a:rPr>
              <a:t>P</a:t>
            </a:r>
            <a:r>
              <a:rPr lang="en-US" cap="none" dirty="0">
                <a:solidFill>
                  <a:srgbClr val="FF9900"/>
                </a:solidFill>
              </a:rPr>
              <a:t>y</a:t>
            </a:r>
            <a:r>
              <a:rPr lang="en-US" cap="none" dirty="0">
                <a:solidFill>
                  <a:srgbClr val="0070C0"/>
                </a:solidFill>
              </a:rPr>
              <a:t>WRIS</a:t>
            </a:r>
            <a:br>
              <a:rPr lang="en-US" cap="none" dirty="0">
                <a:solidFill>
                  <a:schemeClr val="tx1"/>
                </a:solidFill>
              </a:rPr>
            </a:br>
            <a:r>
              <a:rPr lang="en-US" sz="3600" cap="none" dirty="0">
                <a:solidFill>
                  <a:schemeClr val="tx1"/>
                </a:solidFill>
              </a:rPr>
              <a:t>A Python Package for India Water Resource Information System (WRIS) Data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839A915F-4535-0AC8-B3DC-DA14AB24B5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9174" y="1089670"/>
            <a:ext cx="6391656" cy="475938"/>
          </a:xfrm>
        </p:spPr>
        <p:txBody>
          <a:bodyPr/>
          <a:lstStyle/>
          <a:p>
            <a:r>
              <a:rPr lang="en-US" sz="2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CSE-583 Final Project</a:t>
            </a:r>
          </a:p>
        </p:txBody>
      </p:sp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1FFACDF2-AF68-34D8-169A-35C6DD86987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63840" y="0"/>
            <a:ext cx="4328160" cy="6857999"/>
          </a:xfrm>
        </p:spPr>
      </p:pic>
      <p:sp>
        <p:nvSpPr>
          <p:cNvPr id="6" name="Subtitle 3">
            <a:extLst>
              <a:ext uri="{FF2B5EF4-FFF2-40B4-BE49-F238E27FC236}">
                <a16:creationId xmlns:a16="http://schemas.microsoft.com/office/drawing/2014/main" id="{8F7EFEFB-E65F-5AFE-1090-1C48900DDA2F}"/>
              </a:ext>
            </a:extLst>
          </p:cNvPr>
          <p:cNvSpPr txBox="1">
            <a:spLocks/>
          </p:cNvSpPr>
          <p:nvPr/>
        </p:nvSpPr>
        <p:spPr>
          <a:xfrm>
            <a:off x="240030" y="4574286"/>
            <a:ext cx="8017002" cy="230352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Team Members: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Ishaan Ambrish, Sanchit Minocha, Sarath Suresh, Shahzaib Khan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F6850B0-0D4A-722C-9C70-EFE905D1C0A0}"/>
              </a:ext>
            </a:extLst>
          </p:cNvPr>
          <p:cNvSpPr txBox="1"/>
          <p:nvPr/>
        </p:nvSpPr>
        <p:spPr>
          <a:xfrm>
            <a:off x="240030" y="5211277"/>
            <a:ext cx="61584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11 December 20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4673910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ECC2203-4A3E-989E-5D79-B54A3D8F0D7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Picture Placeholder 10" descr="Close up of African bush viper venomous snake">
            <a:extLst>
              <a:ext uri="{FF2B5EF4-FFF2-40B4-BE49-F238E27FC236}">
                <a16:creationId xmlns:a16="http://schemas.microsoft.com/office/drawing/2014/main" id="{91E69EF9-1FD5-1D45-7A3F-824B7F8C32C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6537" b="36537"/>
          <a:stretch/>
        </p:blipFill>
        <p:spPr>
          <a:xfrm>
            <a:off x="0" y="-23150"/>
            <a:ext cx="12192000" cy="850392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A03A406-E202-A830-1578-B1A5D62BD839}"/>
              </a:ext>
            </a:extLst>
          </p:cNvPr>
          <p:cNvSpPr txBox="1">
            <a:spLocks/>
          </p:cNvSpPr>
          <p:nvPr/>
        </p:nvSpPr>
        <p:spPr>
          <a:xfrm>
            <a:off x="905256" y="3584448"/>
            <a:ext cx="10780776" cy="21031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66928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859536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152144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444752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  <a:latin typeface="Avenir Next LT Pro" panose="020B0504020202020204" pitchFamily="34" charset="0"/>
              </a:rPr>
              <a:t>India WRIS </a:t>
            </a:r>
            <a:r>
              <a:rPr lang="en-US" dirty="0">
                <a:solidFill>
                  <a:schemeClr val="tx1"/>
                </a:solidFill>
                <a:latin typeface="Avenir Next LT Pro" panose="020B0504020202020204" pitchFamily="34" charset="0"/>
              </a:rPr>
              <a:t>(Dept. Water Resources, Govt. of India)</a:t>
            </a:r>
            <a:r>
              <a:rPr lang="en-US" b="1" dirty="0">
                <a:solidFill>
                  <a:schemeClr val="tx1"/>
                </a:solidFill>
                <a:latin typeface="Avenir Next LT Pro" panose="020B0504020202020204" pitchFamily="34" charset="0"/>
              </a:rPr>
              <a:t> </a:t>
            </a:r>
            <a:r>
              <a:rPr lang="en-US" dirty="0">
                <a:solidFill>
                  <a:schemeClr val="tx1"/>
                </a:solidFill>
                <a:latin typeface="Avenir Next LT Pro" panose="020B0504020202020204" pitchFamily="34" charset="0"/>
              </a:rPr>
              <a:t>hosts a rich variety of </a:t>
            </a:r>
            <a:r>
              <a:rPr lang="en-US" b="1" dirty="0">
                <a:solidFill>
                  <a:schemeClr val="tx1"/>
                </a:solidFill>
                <a:latin typeface="Avenir Next LT Pro" panose="020B0504020202020204" pitchFamily="34" charset="0"/>
              </a:rPr>
              <a:t>Hydrological Data related to India </a:t>
            </a:r>
            <a:r>
              <a:rPr lang="en-US" dirty="0">
                <a:solidFill>
                  <a:schemeClr val="tx1"/>
                </a:solidFill>
                <a:latin typeface="Avenir Next LT Pro" panose="020B0504020202020204" pitchFamily="34" charset="0"/>
              </a:rPr>
              <a:t>– e.g. Reservoir, groundwater, rainfall, soil moisture data etc.</a:t>
            </a:r>
            <a:endParaRPr lang="en-US" b="1" dirty="0">
              <a:solidFill>
                <a:schemeClr val="tx1"/>
              </a:solidFill>
              <a:latin typeface="Avenir Next LT Pro" panose="020B05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Avenir Next LT Pro" panose="020B0504020202020204" pitchFamily="34" charset="0"/>
              </a:rPr>
              <a:t>However, its GUI heavy interface </a:t>
            </a:r>
            <a:r>
              <a:rPr lang="en-US" b="1" dirty="0">
                <a:solidFill>
                  <a:schemeClr val="tx1"/>
                </a:solidFill>
                <a:latin typeface="Avenir Next LT Pro" panose="020B0504020202020204" pitchFamily="34" charset="0"/>
              </a:rPr>
              <a:t>is slow</a:t>
            </a:r>
            <a:r>
              <a:rPr lang="en-US" dirty="0">
                <a:solidFill>
                  <a:schemeClr val="tx1"/>
                </a:solidFill>
                <a:latin typeface="Avenir Next LT Pro" panose="020B0504020202020204" pitchFamily="34" charset="0"/>
              </a:rPr>
              <a:t>, </a:t>
            </a:r>
            <a:r>
              <a:rPr lang="en-US" b="1" dirty="0">
                <a:solidFill>
                  <a:schemeClr val="tx1"/>
                </a:solidFill>
                <a:latin typeface="Avenir Next LT Pro" panose="020B0504020202020204" pitchFamily="34" charset="0"/>
              </a:rPr>
              <a:t>not ideal for research applications.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  <a:latin typeface="Avenir Next LT Pro" panose="020B0504020202020204" pitchFamily="34" charset="0"/>
              </a:rPr>
              <a:t>Objective: </a:t>
            </a:r>
            <a:r>
              <a:rPr lang="en-US" dirty="0">
                <a:solidFill>
                  <a:schemeClr val="tx1"/>
                </a:solidFill>
                <a:latin typeface="Avenir Next LT Pro" panose="020B0504020202020204" pitchFamily="34" charset="0"/>
              </a:rPr>
              <a:t>Create </a:t>
            </a:r>
            <a:r>
              <a:rPr lang="en-US" b="1" dirty="0">
                <a:solidFill>
                  <a:schemeClr val="tx1"/>
                </a:solidFill>
                <a:latin typeface="Avenir Next LT Pro" panose="020B0504020202020204" pitchFamily="34" charset="0"/>
              </a:rPr>
              <a:t>a solution for accessing India WRIS data </a:t>
            </a:r>
            <a:r>
              <a:rPr lang="en-US" dirty="0">
                <a:solidFill>
                  <a:schemeClr val="tx1"/>
                </a:solidFill>
                <a:latin typeface="Avenir Next LT Pro" panose="020B0504020202020204" pitchFamily="34" charset="0"/>
              </a:rPr>
              <a:t>that is </a:t>
            </a:r>
            <a:r>
              <a:rPr lang="en-US" b="1" dirty="0">
                <a:solidFill>
                  <a:schemeClr val="tx1"/>
                </a:solidFill>
                <a:latin typeface="Avenir Next LT Pro" panose="020B0504020202020204" pitchFamily="34" charset="0"/>
              </a:rPr>
              <a:t>open-access, programmatic</a:t>
            </a:r>
            <a:r>
              <a:rPr lang="en-US" dirty="0">
                <a:solidFill>
                  <a:schemeClr val="tx1"/>
                </a:solidFill>
                <a:latin typeface="Avenir Next LT Pro" panose="020B0504020202020204" pitchFamily="34" charset="0"/>
              </a:rPr>
              <a:t>, </a:t>
            </a:r>
            <a:r>
              <a:rPr lang="en-US" b="1" dirty="0">
                <a:solidFill>
                  <a:schemeClr val="tx1"/>
                </a:solidFill>
                <a:latin typeface="Avenir Next LT Pro" panose="020B0504020202020204" pitchFamily="34" charset="0"/>
              </a:rPr>
              <a:t>fast</a:t>
            </a:r>
            <a:r>
              <a:rPr lang="en-US" dirty="0">
                <a:solidFill>
                  <a:schemeClr val="tx1"/>
                </a:solidFill>
                <a:latin typeface="Avenir Next LT Pro" panose="020B0504020202020204" pitchFamily="34" charset="0"/>
              </a:rPr>
              <a:t>, and </a:t>
            </a:r>
            <a:r>
              <a:rPr lang="en-US" b="1" dirty="0">
                <a:solidFill>
                  <a:schemeClr val="tx1"/>
                </a:solidFill>
                <a:latin typeface="Avenir Next LT Pro" panose="020B0504020202020204" pitchFamily="34" charset="0"/>
              </a:rPr>
              <a:t>scalable.</a:t>
            </a:r>
            <a:endParaRPr lang="en-US" dirty="0">
              <a:solidFill>
                <a:schemeClr val="tx1"/>
              </a:solidFill>
              <a:latin typeface="Avenir Next LT Pro" panose="020B05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20BAF71-0B25-BD65-85D8-CBA7DBB09F0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23149"/>
            <a:ext cx="12192000" cy="2245142"/>
          </a:xfrm>
          <a:prstGeom prst="rect">
            <a:avLst/>
          </a:prstGeom>
        </p:spPr>
      </p:pic>
      <p:sp>
        <p:nvSpPr>
          <p:cNvPr id="6" name="Title 3">
            <a:extLst>
              <a:ext uri="{FF2B5EF4-FFF2-40B4-BE49-F238E27FC236}">
                <a16:creationId xmlns:a16="http://schemas.microsoft.com/office/drawing/2014/main" id="{7D1748D7-7297-05F1-8FDF-CB7CCB6ACD2F}"/>
              </a:ext>
            </a:extLst>
          </p:cNvPr>
          <p:cNvSpPr txBox="1">
            <a:spLocks/>
          </p:cNvSpPr>
          <p:nvPr/>
        </p:nvSpPr>
        <p:spPr>
          <a:xfrm>
            <a:off x="838200" y="2133181"/>
            <a:ext cx="10515600" cy="16459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tx1"/>
                </a:solidFill>
              </a:rPr>
              <a:t>Problem Statement</a:t>
            </a:r>
          </a:p>
        </p:txBody>
      </p:sp>
    </p:spTree>
    <p:extLst>
      <p:ext uri="{BB962C8B-B14F-4D97-AF65-F5344CB8AC3E}">
        <p14:creationId xmlns:p14="http://schemas.microsoft.com/office/powerpoint/2010/main" val="8597691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0195FCC6-67EB-0E8B-ECF7-25E3CF3CC60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133" b="3360"/>
          <a:stretch/>
        </p:blipFill>
        <p:spPr>
          <a:xfrm>
            <a:off x="0" y="0"/>
            <a:ext cx="7620000" cy="4050792"/>
          </a:xfrm>
          <a:prstGeom prst="rect">
            <a:avLst/>
          </a:prstGeom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D09EC821-BDBE-B5C1-4177-90EE039E5130}"/>
              </a:ext>
            </a:extLst>
          </p:cNvPr>
          <p:cNvSpPr txBox="1">
            <a:spLocks/>
          </p:cNvSpPr>
          <p:nvPr/>
        </p:nvSpPr>
        <p:spPr>
          <a:xfrm>
            <a:off x="0" y="4161091"/>
            <a:ext cx="10780776" cy="254317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66928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859536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152144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444752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chemeClr val="tx1"/>
                </a:solidFill>
                <a:latin typeface="Avenir Next LT Pro" panose="020B0504020202020204" pitchFamily="34" charset="0"/>
              </a:rPr>
              <a:t>India WRIS Issues: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Avenir Next LT Pro" panose="020B0504020202020204" pitchFamily="34" charset="0"/>
              </a:rPr>
              <a:t>Extremely rich, </a:t>
            </a:r>
            <a:r>
              <a:rPr lang="en-US" sz="2000" b="1" dirty="0">
                <a:solidFill>
                  <a:schemeClr val="tx1"/>
                </a:solidFill>
                <a:latin typeface="Avenir Next LT Pro" panose="020B0504020202020204" pitchFamily="34" charset="0"/>
              </a:rPr>
              <a:t>heavy GUI </a:t>
            </a:r>
            <a:r>
              <a:rPr lang="en-US" sz="2000" dirty="0">
                <a:solidFill>
                  <a:schemeClr val="tx1"/>
                </a:solidFill>
                <a:latin typeface="Avenir Next LT Pro" panose="020B0504020202020204" pitchFamily="34" charset="0"/>
              </a:rPr>
              <a:t>– slow load times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tx1"/>
                </a:solidFill>
                <a:latin typeface="Avenir Next LT Pro" panose="020B0504020202020204" pitchFamily="34" charset="0"/>
              </a:rPr>
              <a:t>Multiple steps </a:t>
            </a:r>
            <a:r>
              <a:rPr lang="en-US" sz="2000" dirty="0">
                <a:solidFill>
                  <a:schemeClr val="tx1"/>
                </a:solidFill>
                <a:latin typeface="Avenir Next LT Pro" panose="020B0504020202020204" pitchFamily="34" charset="0"/>
              </a:rPr>
              <a:t>to access and download data – including </a:t>
            </a:r>
            <a:r>
              <a:rPr lang="en-US" sz="2000" b="1" dirty="0">
                <a:solidFill>
                  <a:schemeClr val="tx1"/>
                </a:solidFill>
                <a:latin typeface="Avenir Next LT Pro" panose="020B0504020202020204" pitchFamily="34" charset="0"/>
              </a:rPr>
              <a:t>survey form</a:t>
            </a:r>
            <a:r>
              <a:rPr lang="en-US" sz="2000" dirty="0">
                <a:solidFill>
                  <a:schemeClr val="tx1"/>
                </a:solidFill>
                <a:latin typeface="Avenir Next LT Pro" panose="020B0504020202020204" pitchFamily="34" charset="0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tx1"/>
                </a:solidFill>
                <a:latin typeface="Avenir Next LT Pro" panose="020B0504020202020204" pitchFamily="34" charset="0"/>
              </a:rPr>
              <a:t>Not possible to automate </a:t>
            </a:r>
            <a:r>
              <a:rPr lang="en-US" sz="2000" dirty="0">
                <a:solidFill>
                  <a:schemeClr val="tx1"/>
                </a:solidFill>
                <a:latin typeface="Avenir Next LT Pro" panose="020B0504020202020204" pitchFamily="34" charset="0"/>
              </a:rPr>
              <a:t>data download for research (e.g. for daily </a:t>
            </a:r>
            <a:r>
              <a:rPr lang="en-US" sz="2000" dirty="0" err="1">
                <a:solidFill>
                  <a:schemeClr val="tx1"/>
                </a:solidFill>
                <a:latin typeface="Avenir Next LT Pro" panose="020B0504020202020204" pitchFamily="34" charset="0"/>
              </a:rPr>
              <a:t>cron</a:t>
            </a:r>
            <a:r>
              <a:rPr lang="en-US" sz="2000" dirty="0">
                <a:solidFill>
                  <a:schemeClr val="tx1"/>
                </a:solidFill>
                <a:latin typeface="Avenir Next LT Pro" panose="020B0504020202020204" pitchFamily="34" charset="0"/>
              </a:rPr>
              <a:t> jobs).</a:t>
            </a:r>
          </a:p>
          <a:p>
            <a:pPr>
              <a:lnSpc>
                <a:spcPct val="150000"/>
              </a:lnSpc>
            </a:pPr>
            <a:endParaRPr lang="en-US" sz="2400" b="1" dirty="0">
              <a:solidFill>
                <a:schemeClr val="tx1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E03AC60E-A1DC-50CE-A60A-F2B3F3BA613D}"/>
              </a:ext>
            </a:extLst>
          </p:cNvPr>
          <p:cNvSpPr txBox="1">
            <a:spLocks/>
          </p:cNvSpPr>
          <p:nvPr/>
        </p:nvSpPr>
        <p:spPr>
          <a:xfrm>
            <a:off x="7706106" y="3329559"/>
            <a:ext cx="4283731" cy="21031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66928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859536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152144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444752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b="1" dirty="0">
                <a:solidFill>
                  <a:schemeClr val="tx1"/>
                </a:solidFill>
                <a:latin typeface="Avenir Next LT Pro" panose="020B0504020202020204" pitchFamily="34" charset="0"/>
              </a:rPr>
              <a:t>Data retrieval time:</a:t>
            </a:r>
          </a:p>
          <a:p>
            <a:pPr>
              <a:lnSpc>
                <a:spcPct val="100000"/>
              </a:lnSpc>
            </a:pPr>
            <a:r>
              <a:rPr lang="en-US" b="1" dirty="0">
                <a:solidFill>
                  <a:schemeClr val="tx1"/>
                </a:solidFill>
                <a:latin typeface="Avenir Next LT Pro" panose="020B0504020202020204" pitchFamily="34" charset="0"/>
              </a:rPr>
              <a:t>30s – 5mins +</a:t>
            </a:r>
            <a:endParaRPr lang="en-US" dirty="0">
              <a:solidFill>
                <a:schemeClr val="tx1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429BB6A-5331-700C-BCA0-F09E10600EBA}"/>
              </a:ext>
            </a:extLst>
          </p:cNvPr>
          <p:cNvSpPr txBox="1"/>
          <p:nvPr/>
        </p:nvSpPr>
        <p:spPr>
          <a:xfrm>
            <a:off x="7706106" y="2912793"/>
            <a:ext cx="61401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https://indiawris.gov.in/wris/#/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35EBFEF8-76B3-CB3B-DFCD-FD733372EB19}"/>
              </a:ext>
            </a:extLst>
          </p:cNvPr>
          <p:cNvSpPr txBox="1">
            <a:spLocks/>
          </p:cNvSpPr>
          <p:nvPr/>
        </p:nvSpPr>
        <p:spPr>
          <a:xfrm>
            <a:off x="7620001" y="0"/>
            <a:ext cx="1578864" cy="21031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66928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859536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152144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444752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1"/>
                </a:solidFill>
                <a:latin typeface="Avenir Next LT Pro" panose="020B0504020202020204" pitchFamily="34" charset="0"/>
              </a:rPr>
              <a:t>India WRIS data retrieval process for a single reservoir</a:t>
            </a:r>
          </a:p>
        </p:txBody>
      </p:sp>
    </p:spTree>
    <p:extLst>
      <p:ext uri="{BB962C8B-B14F-4D97-AF65-F5344CB8AC3E}">
        <p14:creationId xmlns:p14="http://schemas.microsoft.com/office/powerpoint/2010/main" val="30039749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40FC4A-856D-B83F-F5EE-082AA92A8F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EF24A825-1AF1-771A-C768-0D2809E42B00}"/>
              </a:ext>
            </a:extLst>
          </p:cNvPr>
          <p:cNvSpPr txBox="1">
            <a:spLocks/>
          </p:cNvSpPr>
          <p:nvPr/>
        </p:nvSpPr>
        <p:spPr>
          <a:xfrm>
            <a:off x="281178" y="1910412"/>
            <a:ext cx="4912614" cy="236898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66928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859536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152144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444752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/>
                </a:solidFill>
                <a:latin typeface="Avenir Next LT Pro"/>
              </a:rPr>
              <a:t>A </a:t>
            </a:r>
            <a:r>
              <a:rPr lang="en-US" b="1">
                <a:solidFill>
                  <a:schemeClr val="tx1"/>
                </a:solidFill>
                <a:latin typeface="Avenir Next LT Pro"/>
              </a:rPr>
              <a:t>python package </a:t>
            </a:r>
            <a:r>
              <a:rPr lang="en-US">
                <a:solidFill>
                  <a:schemeClr val="tx1"/>
                </a:solidFill>
                <a:latin typeface="Avenir Next LT Pro"/>
              </a:rPr>
              <a:t>for intuitive, fast access to India WRIS data.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/>
                </a:solidFill>
                <a:latin typeface="Avenir Next LT Pro"/>
              </a:rPr>
              <a:t>Uses </a:t>
            </a:r>
            <a:r>
              <a:rPr lang="en-US" b="1">
                <a:solidFill>
                  <a:schemeClr val="tx1"/>
                </a:solidFill>
                <a:latin typeface="Avenir Next LT Pro"/>
              </a:rPr>
              <a:t>Web Scraping </a:t>
            </a:r>
            <a:r>
              <a:rPr lang="en-US">
                <a:solidFill>
                  <a:schemeClr val="tx1"/>
                </a:solidFill>
                <a:latin typeface="Avenir Next LT Pro"/>
              </a:rPr>
              <a:t>for data retrieval.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b="1">
                <a:solidFill>
                  <a:schemeClr val="tx1"/>
                </a:solidFill>
                <a:latin typeface="Avenir Next LT Pro"/>
              </a:rPr>
              <a:t>Query directly with</a:t>
            </a:r>
            <a:r>
              <a:rPr lang="en-US">
                <a:solidFill>
                  <a:schemeClr val="tx1"/>
                </a:solidFill>
                <a:latin typeface="Avenir Next LT Pro"/>
              </a:rPr>
              <a:t> the India</a:t>
            </a:r>
            <a:r>
              <a:rPr lang="en-US" b="1">
                <a:solidFill>
                  <a:schemeClr val="tx1"/>
                </a:solidFill>
                <a:latin typeface="Avenir Next LT Pro"/>
              </a:rPr>
              <a:t> WRIS database</a:t>
            </a:r>
            <a:r>
              <a:rPr lang="en-US">
                <a:solidFill>
                  <a:schemeClr val="tx1"/>
                </a:solidFill>
                <a:latin typeface="Avenir Next LT Pro"/>
              </a:rPr>
              <a:t> to retrieve data.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/>
                </a:solidFill>
                <a:latin typeface="Avenir Next LT Pro"/>
              </a:rPr>
              <a:t>Eliminating delay caused by front-end GUI.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b="1">
                <a:solidFill>
                  <a:schemeClr val="tx1"/>
                </a:solidFill>
                <a:latin typeface="Avenir Next LT Pro"/>
              </a:rPr>
              <a:t>Optimized for </a:t>
            </a:r>
            <a:r>
              <a:rPr lang="en-US" b="1" err="1">
                <a:solidFill>
                  <a:schemeClr val="tx1"/>
                </a:solidFill>
                <a:latin typeface="Avenir Next LT Pro"/>
              </a:rPr>
              <a:t>Jupyter</a:t>
            </a:r>
            <a:r>
              <a:rPr lang="en-US">
                <a:solidFill>
                  <a:schemeClr val="tx1"/>
                </a:solidFill>
                <a:latin typeface="Avenir Next LT Pro"/>
              </a:rPr>
              <a:t> – supports rich hypertext formatting.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b="1">
                <a:solidFill>
                  <a:schemeClr val="tx1"/>
                </a:solidFill>
                <a:latin typeface="Avenir Next LT Pro"/>
              </a:rPr>
              <a:t>Easy plotting</a:t>
            </a:r>
            <a:r>
              <a:rPr lang="en-US">
                <a:solidFill>
                  <a:schemeClr val="tx1"/>
                </a:solidFill>
                <a:latin typeface="Avenir Next LT Pro"/>
              </a:rPr>
              <a:t>, </a:t>
            </a:r>
            <a:r>
              <a:rPr lang="en-US" b="1">
                <a:solidFill>
                  <a:schemeClr val="tx1"/>
                </a:solidFill>
                <a:latin typeface="Avenir Next LT Pro"/>
              </a:rPr>
              <a:t>filtering</a:t>
            </a:r>
            <a:r>
              <a:rPr lang="en-US">
                <a:solidFill>
                  <a:schemeClr val="tx1"/>
                </a:solidFill>
                <a:latin typeface="Avenir Next LT Pro"/>
              </a:rPr>
              <a:t> and comparison functionality.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/>
                </a:solidFill>
                <a:latin typeface="Avenir Next LT Pro"/>
              </a:rPr>
              <a:t>Automated unit tests, </a:t>
            </a:r>
            <a:r>
              <a:rPr lang="en-US" err="1">
                <a:solidFill>
                  <a:schemeClr val="tx1"/>
                </a:solidFill>
                <a:latin typeface="Avenir Next LT Pro"/>
              </a:rPr>
              <a:t>conda</a:t>
            </a:r>
            <a:r>
              <a:rPr lang="en-US">
                <a:solidFill>
                  <a:schemeClr val="tx1"/>
                </a:solidFill>
                <a:latin typeface="Avenir Next LT Pro"/>
              </a:rPr>
              <a:t> deployment (under works)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79AF761-C86E-074A-416E-04FE4894AF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0296" y="0"/>
            <a:ext cx="6911704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55F626B-0ABC-CD26-F251-63D4C92B1229}"/>
              </a:ext>
            </a:extLst>
          </p:cNvPr>
          <p:cNvSpPr txBox="1"/>
          <p:nvPr/>
        </p:nvSpPr>
        <p:spPr>
          <a:xfrm>
            <a:off x="157734" y="248418"/>
            <a:ext cx="609447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b="1" dirty="0">
                <a:solidFill>
                  <a:srgbClr val="FF9900"/>
                </a:solidFill>
                <a:latin typeface="+mj-lt"/>
              </a:rPr>
              <a:t>P</a:t>
            </a:r>
            <a:r>
              <a:rPr lang="en-US" sz="4800" b="1" cap="none" dirty="0">
                <a:solidFill>
                  <a:srgbClr val="FF9900"/>
                </a:solidFill>
                <a:latin typeface="+mj-lt"/>
              </a:rPr>
              <a:t>y</a:t>
            </a:r>
            <a:r>
              <a:rPr lang="en-US" sz="4800" b="1" cap="none" dirty="0">
                <a:solidFill>
                  <a:srgbClr val="0070C0"/>
                </a:solidFill>
                <a:latin typeface="+mj-lt"/>
              </a:rPr>
              <a:t>WRIS</a:t>
            </a:r>
            <a:endParaRPr lang="en-US" sz="4800" b="1" dirty="0">
              <a:latin typeface="+mj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8B9C46E-360D-79C5-96E4-A1D796ECF23B}"/>
              </a:ext>
            </a:extLst>
          </p:cNvPr>
          <p:cNvSpPr txBox="1"/>
          <p:nvPr/>
        </p:nvSpPr>
        <p:spPr>
          <a:xfrm>
            <a:off x="157734" y="1125581"/>
            <a:ext cx="61539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https://github.com/SarathUW/PyWRIS</a:t>
            </a:r>
          </a:p>
        </p:txBody>
      </p:sp>
    </p:spTree>
    <p:extLst>
      <p:ext uri="{BB962C8B-B14F-4D97-AF65-F5344CB8AC3E}">
        <p14:creationId xmlns:p14="http://schemas.microsoft.com/office/powerpoint/2010/main" val="4062560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19B375-CD6E-8D2B-F49E-3CCC8585F8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84842609-400B-49B4-6CBF-327433603398}"/>
              </a:ext>
            </a:extLst>
          </p:cNvPr>
          <p:cNvSpPr txBox="1">
            <a:spLocks/>
          </p:cNvSpPr>
          <p:nvPr/>
        </p:nvSpPr>
        <p:spPr>
          <a:xfrm>
            <a:off x="281178" y="1910412"/>
            <a:ext cx="6739577" cy="451782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66928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859536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152144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444752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err="1">
                <a:solidFill>
                  <a:schemeClr val="tx1"/>
                </a:solidFill>
                <a:latin typeface="Avenir Next LT Pro"/>
              </a:rPr>
              <a:t>PyWRIS</a:t>
            </a:r>
            <a:r>
              <a:rPr lang="en-US">
                <a:solidFill>
                  <a:schemeClr val="tx1"/>
                </a:solidFill>
                <a:latin typeface="Avenir Next LT Pro"/>
              </a:rPr>
              <a:t> requires some knowledge of coding, but we will include thorough documentation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b="1">
              <a:solidFill>
                <a:schemeClr val="tx1"/>
              </a:solidFill>
              <a:latin typeface="Avenir Next LT Pro"/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b="1">
                <a:solidFill>
                  <a:schemeClr val="tx1"/>
                </a:solidFill>
                <a:latin typeface="Avenir Next LT Pro"/>
              </a:rPr>
              <a:t>Water researchers</a:t>
            </a:r>
            <a:r>
              <a:rPr lang="en-US">
                <a:solidFill>
                  <a:schemeClr val="tx1"/>
                </a:solidFill>
                <a:latin typeface="Avenir Next LT Pro"/>
              </a:rPr>
              <a:t>: fetch country-wide data quickly, create interactive plots on changes over time</a:t>
            </a:r>
            <a:endParaRPr lang="en-US">
              <a:solidFill>
                <a:schemeClr val="tx1"/>
              </a:solidFill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>
              <a:solidFill>
                <a:schemeClr val="tx1"/>
              </a:solidFill>
              <a:latin typeface="Avenir Next LT Pro"/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b="1">
                <a:solidFill>
                  <a:schemeClr val="tx1"/>
                </a:solidFill>
                <a:latin typeface="Avenir Next LT Pro"/>
              </a:rPr>
              <a:t>Agriculture professionals</a:t>
            </a:r>
            <a:r>
              <a:rPr lang="en-US">
                <a:solidFill>
                  <a:schemeClr val="tx1"/>
                </a:solidFill>
                <a:latin typeface="Avenir Next LT Pro"/>
              </a:rPr>
              <a:t>: predict trends for water storage over seasons, plan for water shortages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>
              <a:solidFill>
                <a:schemeClr val="tx1"/>
              </a:solidFill>
              <a:latin typeface="Avenir Next LT Pro"/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b="1">
                <a:solidFill>
                  <a:schemeClr val="tx1"/>
                </a:solidFill>
                <a:latin typeface="Avenir Next LT Pro"/>
              </a:rPr>
              <a:t>Government (water management)</a:t>
            </a:r>
            <a:r>
              <a:rPr lang="en-US">
                <a:solidFill>
                  <a:schemeClr val="tx1"/>
                </a:solidFill>
                <a:latin typeface="Avenir Next LT Pro"/>
              </a:rPr>
              <a:t>: generate periodic reports, track real-time reservoir levels, communicate across states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DF59DB-C16C-DC99-E4F9-EDE3B3BD4517}"/>
              </a:ext>
            </a:extLst>
          </p:cNvPr>
          <p:cNvSpPr txBox="1"/>
          <p:nvPr/>
        </p:nvSpPr>
        <p:spPr>
          <a:xfrm>
            <a:off x="157734" y="248418"/>
            <a:ext cx="609447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b="1" dirty="0">
                <a:solidFill>
                  <a:srgbClr val="FF9900"/>
                </a:solidFill>
                <a:latin typeface="+mj-lt"/>
              </a:rPr>
              <a:t>P</a:t>
            </a:r>
            <a:r>
              <a:rPr lang="en-US" sz="4800" b="1" cap="none" dirty="0">
                <a:solidFill>
                  <a:srgbClr val="FF9900"/>
                </a:solidFill>
                <a:latin typeface="+mj-lt"/>
              </a:rPr>
              <a:t>y</a:t>
            </a:r>
            <a:r>
              <a:rPr lang="en-US" sz="4800" b="1" cap="none" dirty="0">
                <a:solidFill>
                  <a:srgbClr val="0070C0"/>
                </a:solidFill>
                <a:latin typeface="+mj-lt"/>
              </a:rPr>
              <a:t>WRIS</a:t>
            </a:r>
            <a:endParaRPr lang="en-US" sz="4800" b="1" dirty="0">
              <a:latin typeface="+mj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5B2FEA7-07C8-E821-E4F5-7E7AFCB76D13}"/>
              </a:ext>
            </a:extLst>
          </p:cNvPr>
          <p:cNvSpPr txBox="1"/>
          <p:nvPr/>
        </p:nvSpPr>
        <p:spPr>
          <a:xfrm>
            <a:off x="157734" y="1125581"/>
            <a:ext cx="615391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latin typeface="+mj-lt"/>
              </a:rPr>
              <a:t>Human Centric Use Cases:</a:t>
            </a:r>
          </a:p>
        </p:txBody>
      </p:sp>
      <p:pic>
        <p:nvPicPr>
          <p:cNvPr id="3" name="Picture 2" descr="A water droplet in water&#10;&#10;Description automatically generated">
            <a:extLst>
              <a:ext uri="{FF2B5EF4-FFF2-40B4-BE49-F238E27FC236}">
                <a16:creationId xmlns:a16="http://schemas.microsoft.com/office/drawing/2014/main" id="{ED5A9A3E-9B87-47FC-ECFA-E0AA1667709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37119" y="0"/>
            <a:ext cx="47548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4418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BB2659-BF86-574A-DA06-DED0EE1AA6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hand touching a screen&#10;&#10;Description automatically generated">
            <a:extLst>
              <a:ext uri="{FF2B5EF4-FFF2-40B4-BE49-F238E27FC236}">
                <a16:creationId xmlns:a16="http://schemas.microsoft.com/office/drawing/2014/main" id="{7549D9CB-15EB-8DB4-3C6A-BD80632FE77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421" y="1"/>
            <a:ext cx="2484775" cy="6858000"/>
          </a:xfrm>
          <a:prstGeom prst="rect">
            <a:avLst/>
          </a:prstGeom>
        </p:spPr>
      </p:pic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24773FC8-D83A-3C23-4CA1-2ABC98BE5F0C}"/>
              </a:ext>
            </a:extLst>
          </p:cNvPr>
          <p:cNvSpPr txBox="1">
            <a:spLocks/>
          </p:cNvSpPr>
          <p:nvPr/>
        </p:nvSpPr>
        <p:spPr>
          <a:xfrm>
            <a:off x="281178" y="1910412"/>
            <a:ext cx="4912614" cy="45178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66928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859536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152144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444752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72E61C-4460-9F63-D48D-4F528B9E176D}"/>
              </a:ext>
            </a:extLst>
          </p:cNvPr>
          <p:cNvSpPr txBox="1"/>
          <p:nvPr/>
        </p:nvSpPr>
        <p:spPr>
          <a:xfrm>
            <a:off x="23698" y="-98604"/>
            <a:ext cx="609447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rgbClr val="FF9900"/>
                </a:solidFill>
                <a:latin typeface="+mj-lt"/>
              </a:rPr>
              <a:t>P</a:t>
            </a:r>
            <a:r>
              <a:rPr lang="en-US" sz="4000" b="1" cap="none" dirty="0">
                <a:solidFill>
                  <a:srgbClr val="FF9900"/>
                </a:solidFill>
                <a:latin typeface="+mj-lt"/>
              </a:rPr>
              <a:t>y</a:t>
            </a:r>
            <a:r>
              <a:rPr lang="en-US" sz="4000" b="1" cap="none" dirty="0">
                <a:solidFill>
                  <a:srgbClr val="0070C0"/>
                </a:solidFill>
                <a:latin typeface="+mj-lt"/>
              </a:rPr>
              <a:t>WRIS -</a:t>
            </a:r>
            <a:endParaRPr lang="en-US" sz="4000" b="1" dirty="0">
              <a:latin typeface="+mj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26DAA40-D784-3F04-2BEC-F610DB02AB88}"/>
              </a:ext>
            </a:extLst>
          </p:cNvPr>
          <p:cNvSpPr txBox="1"/>
          <p:nvPr/>
        </p:nvSpPr>
        <p:spPr>
          <a:xfrm>
            <a:off x="2433501" y="-45490"/>
            <a:ext cx="615391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0070C0"/>
                </a:solidFill>
                <a:latin typeface="+mj-lt"/>
              </a:rPr>
              <a:t>Technologies: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14B3590-C013-504D-DD18-07CA821811DE}"/>
              </a:ext>
            </a:extLst>
          </p:cNvPr>
          <p:cNvSpPr txBox="1"/>
          <p:nvPr/>
        </p:nvSpPr>
        <p:spPr>
          <a:xfrm>
            <a:off x="2631823" y="4670608"/>
            <a:ext cx="8863106" cy="19807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800" b="1" dirty="0">
                <a:solidFill>
                  <a:srgbClr val="0070C0"/>
                </a:solidFill>
                <a:latin typeface="Avenir Next LT Pro" panose="020B0504020202020204" pitchFamily="34" charset="0"/>
              </a:rPr>
              <a:t>Challenges: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tx1"/>
                </a:solidFill>
                <a:latin typeface="Avenir Next LT Pro" panose="020B0504020202020204" pitchFamily="34" charset="0"/>
              </a:rPr>
              <a:t>Structuring</a:t>
            </a:r>
            <a:r>
              <a:rPr lang="en-US" sz="1800" dirty="0">
                <a:solidFill>
                  <a:schemeClr val="tx1"/>
                </a:solidFill>
                <a:latin typeface="Avenir Next LT Pro" panose="020B0504020202020204" pitchFamily="34" charset="0"/>
              </a:rPr>
              <a:t> PyWRIS </a:t>
            </a:r>
            <a:r>
              <a:rPr lang="en-US" sz="1800" b="1" dirty="0">
                <a:solidFill>
                  <a:schemeClr val="tx1"/>
                </a:solidFill>
                <a:latin typeface="Avenir Next LT Pro" panose="020B0504020202020204" pitchFamily="34" charset="0"/>
              </a:rPr>
              <a:t>in a modular, scalable format.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tx1"/>
                </a:solidFill>
                <a:latin typeface="Avenir Next LT Pro" panose="020B0504020202020204" pitchFamily="34" charset="0"/>
              </a:rPr>
              <a:t>India WRIS has over 20 </a:t>
            </a:r>
            <a:r>
              <a:rPr lang="en-US" sz="1800" dirty="0">
                <a:solidFill>
                  <a:schemeClr val="tx1"/>
                </a:solidFill>
                <a:latin typeface="Avenir Next LT Pro" panose="020B0504020202020204" pitchFamily="34" charset="0"/>
              </a:rPr>
              <a:t>different </a:t>
            </a:r>
            <a:r>
              <a:rPr lang="en-US" sz="1800" b="1" dirty="0">
                <a:solidFill>
                  <a:schemeClr val="tx1"/>
                </a:solidFill>
                <a:latin typeface="Avenir Next LT Pro" panose="020B0504020202020204" pitchFamily="34" charset="0"/>
              </a:rPr>
              <a:t>data products, </a:t>
            </a:r>
            <a:r>
              <a:rPr lang="en-US" sz="1800" dirty="0">
                <a:solidFill>
                  <a:schemeClr val="tx1"/>
                </a:solidFill>
                <a:latin typeface="Avenir Next LT Pro" panose="020B0504020202020204" pitchFamily="34" charset="0"/>
              </a:rPr>
              <a:t>with different types of data.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94F3E90-65C4-C64D-1C1D-884A18F84E52}"/>
              </a:ext>
            </a:extLst>
          </p:cNvPr>
          <p:cNvGrpSpPr/>
          <p:nvPr/>
        </p:nvGrpSpPr>
        <p:grpSpPr>
          <a:xfrm>
            <a:off x="3003370" y="938245"/>
            <a:ext cx="8907452" cy="3937332"/>
            <a:chOff x="3284548" y="534084"/>
            <a:chExt cx="8907452" cy="3937332"/>
          </a:xfrm>
        </p:grpSpPr>
        <p:sp>
          <p:nvSpPr>
            <p:cNvPr id="7" name="Content Placeholder 2">
              <a:extLst>
                <a:ext uri="{FF2B5EF4-FFF2-40B4-BE49-F238E27FC236}">
                  <a16:creationId xmlns:a16="http://schemas.microsoft.com/office/drawing/2014/main" id="{88E94C61-3E4E-CA21-7E1E-3B6E5AA3E0A2}"/>
                </a:ext>
              </a:extLst>
            </p:cNvPr>
            <p:cNvSpPr txBox="1">
              <a:spLocks/>
            </p:cNvSpPr>
            <p:nvPr/>
          </p:nvSpPr>
          <p:spPr>
            <a:xfrm>
              <a:off x="3284548" y="534084"/>
              <a:ext cx="8907452" cy="3937332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566928" indent="-283464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859536" indent="-283464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1152144" indent="-283464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444752" indent="-283464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en-US" sz="2000" b="1">
                  <a:solidFill>
                    <a:schemeClr val="tx1"/>
                  </a:solidFill>
                  <a:latin typeface="Avenir Next LT Pro" panose="020B0504020202020204" pitchFamily="34" charset="0"/>
                </a:rPr>
                <a:t>	Data Handling</a:t>
              </a:r>
              <a:r>
                <a:rPr lang="en-US" sz="2000">
                  <a:solidFill>
                    <a:schemeClr val="tx1"/>
                  </a:solidFill>
                  <a:latin typeface="Avenir Next LT Pro" panose="020B0504020202020204" pitchFamily="34" charset="0"/>
                </a:rPr>
                <a:t>					</a:t>
              </a:r>
              <a:r>
                <a:rPr lang="en-US" sz="2000" b="1" err="1">
                  <a:solidFill>
                    <a:schemeClr val="tx1"/>
                  </a:solidFill>
                  <a:latin typeface="Avenir Next LT Pro" panose="020B0504020202020204" pitchFamily="34" charset="0"/>
                </a:rPr>
                <a:t>Visualisation</a:t>
              </a:r>
              <a:endParaRPr lang="en-US" sz="2000">
                <a:solidFill>
                  <a:schemeClr val="tx1"/>
                </a:solidFill>
                <a:latin typeface="Avenir Next LT Pro" panose="020B0504020202020204" pitchFamily="34" charset="0"/>
              </a:endParaRPr>
            </a:p>
            <a:p>
              <a:pPr>
                <a:lnSpc>
                  <a:spcPct val="150000"/>
                </a:lnSpc>
              </a:pPr>
              <a:endParaRPr lang="en-US" sz="2000" b="1">
                <a:solidFill>
                  <a:schemeClr val="tx1"/>
                </a:solidFill>
                <a:latin typeface="Avenir Next LT Pro" panose="020B0504020202020204" pitchFamily="34" charset="0"/>
              </a:endParaRPr>
            </a:p>
            <a:p>
              <a:pPr>
                <a:lnSpc>
                  <a:spcPct val="150000"/>
                </a:lnSpc>
              </a:pPr>
              <a:endParaRPr lang="en-US" sz="2000" b="1">
                <a:solidFill>
                  <a:schemeClr val="tx1"/>
                </a:solidFill>
                <a:latin typeface="Avenir Next LT Pro" panose="020B0504020202020204" pitchFamily="34" charset="0"/>
              </a:endParaRPr>
            </a:p>
            <a:p>
              <a:pPr>
                <a:lnSpc>
                  <a:spcPct val="150000"/>
                </a:lnSpc>
              </a:pPr>
              <a:r>
                <a:rPr lang="en-US" sz="2000" b="1">
                  <a:solidFill>
                    <a:schemeClr val="tx1"/>
                  </a:solidFill>
                  <a:latin typeface="Avenir Next LT Pro" panose="020B0504020202020204" pitchFamily="34" charset="0"/>
                </a:rPr>
                <a:t>Documentation				         Jupyter Support:</a:t>
              </a:r>
              <a:r>
                <a:rPr lang="en-US" sz="2000">
                  <a:solidFill>
                    <a:schemeClr val="tx1"/>
                  </a:solidFill>
                  <a:latin typeface="Avenir Next LT Pro" panose="020B0504020202020204" pitchFamily="34" charset="0"/>
                </a:rPr>
                <a:t> 							           </a:t>
              </a:r>
              <a:r>
                <a:rPr lang="en-US" sz="2000" b="1">
                  <a:solidFill>
                    <a:schemeClr val="tx1"/>
                  </a:solidFill>
                  <a:latin typeface="Avenir Next LT Pro" panose="020B0504020202020204" pitchFamily="34" charset="0"/>
                </a:rPr>
                <a:t>Rich Hypertext</a:t>
              </a:r>
            </a:p>
            <a:p>
              <a:pPr>
                <a:lnSpc>
                  <a:spcPct val="150000"/>
                </a:lnSpc>
              </a:pPr>
              <a:endParaRPr lang="en-US" sz="2000" b="1">
                <a:solidFill>
                  <a:schemeClr val="tx1"/>
                </a:solidFill>
                <a:latin typeface="Avenir Next LT Pro" panose="020B0504020202020204" pitchFamily="34" charset="0"/>
              </a:endParaRPr>
            </a:p>
          </p:txBody>
        </p:sp>
        <p:pic>
          <p:nvPicPr>
            <p:cNvPr id="1026" name="Picture 2" descr="Deploying a React app on GitHub Pages | by Chris Achinga ...">
              <a:extLst>
                <a:ext uri="{FF2B5EF4-FFF2-40B4-BE49-F238E27FC236}">
                  <a16:creationId xmlns:a16="http://schemas.microsoft.com/office/drawing/2014/main" id="{5008A7D1-1279-BEE3-D948-7C99802ADF3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4526448" y="2906911"/>
              <a:ext cx="1367009" cy="914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B3511E17-54D0-4888-4408-0079826A702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28894" y="1183598"/>
              <a:ext cx="1759467" cy="7147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GeoPandas logo — GeoPandas 1.0.1+0.g747d66e.dirty documentation">
              <a:extLst>
                <a:ext uri="{FF2B5EF4-FFF2-40B4-BE49-F238E27FC236}">
                  <a16:creationId xmlns:a16="http://schemas.microsoft.com/office/drawing/2014/main" id="{63F055C7-378D-A62F-0145-2D5F7224BEF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50509" y="1193093"/>
              <a:ext cx="2096066" cy="6536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AAEA8E70-23D0-104B-56CC-DADEB8F977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60975" y="1171576"/>
              <a:ext cx="1914197" cy="6385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0" name="Picture 16" descr="Matplotlib - Python Library - Studyopedia">
              <a:extLst>
                <a:ext uri="{FF2B5EF4-FFF2-40B4-BE49-F238E27FC236}">
                  <a16:creationId xmlns:a16="http://schemas.microsoft.com/office/drawing/2014/main" id="{30EAC1B0-FC09-EA06-C1E1-51FEC308B5F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0460946" y="1319483"/>
              <a:ext cx="1720265" cy="3735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2" name="Picture 18" descr="Create marketing materials for MkDocs. Logo, website, new theme? [Help  needed] · Issue #655 · mkdocs/mkdocs · GitHub">
              <a:extLst>
                <a:ext uri="{FF2B5EF4-FFF2-40B4-BE49-F238E27FC236}">
                  <a16:creationId xmlns:a16="http://schemas.microsoft.com/office/drawing/2014/main" id="{74DF082C-BE29-33C7-515E-D14D32DA37B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3345055" y="2974940"/>
              <a:ext cx="916536" cy="8463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11B67F1-3FF8-F2F1-A74F-2FEBF7C106F1}"/>
                </a:ext>
              </a:extLst>
            </p:cNvPr>
            <p:cNvSpPr txBox="1"/>
            <p:nvPr/>
          </p:nvSpPr>
          <p:spPr>
            <a:xfrm>
              <a:off x="6589744" y="2265594"/>
              <a:ext cx="2307083" cy="922753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2000" b="1">
                  <a:latin typeface="Avenir Next LT Pro"/>
                </a:rPr>
                <a:t>Web Scraping</a:t>
              </a:r>
              <a:endParaRPr lang="en-US" sz="2000" b="1">
                <a:latin typeface="Avenir Next LT Pro" panose="020B0504020202020204" pitchFamily="34" charset="0"/>
              </a:endParaRPr>
            </a:p>
            <a:p>
              <a:pPr>
                <a:lnSpc>
                  <a:spcPct val="150000"/>
                </a:lnSpc>
              </a:pPr>
              <a:r>
                <a:rPr lang="en-US" sz="1800" b="1">
                  <a:latin typeface="Avenir Next LT Pro"/>
                </a:rPr>
                <a:t>Requests</a:t>
              </a:r>
              <a:r>
                <a:rPr lang="en-US" sz="1800">
                  <a:latin typeface="Avenir Next LT Pro"/>
                </a:rPr>
                <a:t> package.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168714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3732D-B82A-4A57-6F1A-4C598DDA57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addDD</a:t>
            </a:r>
            <a:endParaRPr lang="en-US" dirty="0"/>
          </a:p>
        </p:txBody>
      </p:sp>
      <p:pic>
        <p:nvPicPr>
          <p:cNvPr id="10" name="Content Placeholder 9" descr="A screenshot of a computer&#10;&#10;Description automatically generated">
            <a:extLst>
              <a:ext uri="{FF2B5EF4-FFF2-40B4-BE49-F238E27FC236}">
                <a16:creationId xmlns:a16="http://schemas.microsoft.com/office/drawing/2014/main" id="{89C32D6D-B794-F6A3-C9A9-B428C9B775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9815" y="1399656"/>
            <a:ext cx="5823712" cy="505931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44BED50-C1B9-6E2E-0DEE-21E90BC5547E}"/>
              </a:ext>
            </a:extLst>
          </p:cNvPr>
          <p:cNvSpPr txBox="1"/>
          <p:nvPr/>
        </p:nvSpPr>
        <p:spPr>
          <a:xfrm>
            <a:off x="23698" y="539285"/>
            <a:ext cx="609447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>
                <a:solidFill>
                  <a:srgbClr val="FF9900"/>
                </a:solidFill>
                <a:latin typeface="+mj-lt"/>
              </a:rPr>
              <a:t>P</a:t>
            </a:r>
            <a:r>
              <a:rPr lang="en-US" sz="4000" b="1" cap="none">
                <a:solidFill>
                  <a:srgbClr val="FF9900"/>
                </a:solidFill>
                <a:latin typeface="+mj-lt"/>
              </a:rPr>
              <a:t>y</a:t>
            </a:r>
            <a:r>
              <a:rPr lang="en-US" sz="4000" b="1" cap="none">
                <a:solidFill>
                  <a:srgbClr val="0070C0"/>
                </a:solidFill>
                <a:latin typeface="+mj-lt"/>
              </a:rPr>
              <a:t>WRIS -</a:t>
            </a:r>
            <a:endParaRPr lang="en-US" sz="4000" b="1"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1A0A75-8940-631B-D739-EEF5BDF5E383}"/>
              </a:ext>
            </a:extLst>
          </p:cNvPr>
          <p:cNvSpPr txBox="1"/>
          <p:nvPr/>
        </p:nvSpPr>
        <p:spPr>
          <a:xfrm>
            <a:off x="2433501" y="546496"/>
            <a:ext cx="8467454" cy="58477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3200" b="1" dirty="0">
                <a:solidFill>
                  <a:srgbClr val="0070C0"/>
                </a:solidFill>
                <a:latin typeface="+mj-lt"/>
              </a:rPr>
              <a:t>Documentation: Diátaxis framework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675B0F1-8D97-44CE-150E-8F88A151DACD}"/>
              </a:ext>
            </a:extLst>
          </p:cNvPr>
          <p:cNvSpPr txBox="1">
            <a:spLocks/>
          </p:cNvSpPr>
          <p:nvPr/>
        </p:nvSpPr>
        <p:spPr>
          <a:xfrm>
            <a:off x="6395539" y="1552364"/>
            <a:ext cx="5481818" cy="491259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66928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859536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152144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444752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dirty="0">
                <a:solidFill>
                  <a:schemeClr val="tx1"/>
                </a:solidFill>
                <a:latin typeface="Avenir Next LT Pro"/>
              </a:rPr>
              <a:t>4 main sections:</a:t>
            </a:r>
            <a:endParaRPr lang="en-US" dirty="0">
              <a:solidFill>
                <a:schemeClr val="tx1"/>
              </a:solidFill>
              <a:latin typeface="Avenir Next LT Pro Light"/>
            </a:endParaRPr>
          </a:p>
          <a:p>
            <a:pPr algn="ctr">
              <a:lnSpc>
                <a:spcPct val="100000"/>
              </a:lnSpc>
            </a:pPr>
            <a:endParaRPr lang="en-US" dirty="0">
              <a:solidFill>
                <a:schemeClr val="tx1"/>
              </a:solidFill>
              <a:latin typeface="Avenir Next LT Pro"/>
            </a:endParaRPr>
          </a:p>
          <a:p>
            <a:pPr algn="ctr">
              <a:lnSpc>
                <a:spcPct val="100000"/>
              </a:lnSpc>
            </a:pPr>
            <a:endParaRPr lang="en-US" dirty="0">
              <a:solidFill>
                <a:schemeClr val="tx1"/>
              </a:solidFill>
              <a:latin typeface="Avenir Next LT Pro"/>
            </a:endParaRPr>
          </a:p>
          <a:p>
            <a:pPr algn="ctr">
              <a:lnSpc>
                <a:spcPct val="100000"/>
              </a:lnSpc>
            </a:pPr>
            <a:endParaRPr lang="en-US" dirty="0">
              <a:solidFill>
                <a:schemeClr val="tx1"/>
              </a:solidFill>
              <a:latin typeface="Avenir Next LT Pro"/>
            </a:endParaRPr>
          </a:p>
          <a:p>
            <a:pPr algn="ctr">
              <a:lnSpc>
                <a:spcPct val="100000"/>
              </a:lnSpc>
            </a:pPr>
            <a:endParaRPr lang="en-US" dirty="0">
              <a:solidFill>
                <a:schemeClr val="tx1"/>
              </a:solidFill>
              <a:latin typeface="Avenir Next LT Pro"/>
            </a:endParaRPr>
          </a:p>
          <a:p>
            <a:pPr algn="ctr">
              <a:lnSpc>
                <a:spcPct val="100000"/>
              </a:lnSpc>
            </a:pPr>
            <a:endParaRPr lang="en-US" dirty="0">
              <a:solidFill>
                <a:schemeClr val="tx1"/>
              </a:solidFill>
              <a:latin typeface="Avenir Next LT Pro"/>
            </a:endParaRPr>
          </a:p>
          <a:p>
            <a:pPr algn="ctr">
              <a:lnSpc>
                <a:spcPct val="100000"/>
              </a:lnSpc>
            </a:pPr>
            <a:endParaRPr lang="en-US" dirty="0">
              <a:solidFill>
                <a:schemeClr val="tx1"/>
              </a:solidFill>
              <a:latin typeface="Avenir Next LT Pro"/>
            </a:endParaRPr>
          </a:p>
          <a:p>
            <a:pPr algn="ctr">
              <a:lnSpc>
                <a:spcPct val="100000"/>
              </a:lnSpc>
            </a:pPr>
            <a:endParaRPr lang="en-US" dirty="0">
              <a:solidFill>
                <a:schemeClr val="tx1"/>
              </a:solidFill>
              <a:latin typeface="Avenir Next LT Pro"/>
            </a:endParaRPr>
          </a:p>
          <a:p>
            <a:pPr algn="ctr">
              <a:lnSpc>
                <a:spcPct val="100000"/>
              </a:lnSpc>
            </a:pPr>
            <a:r>
              <a:rPr lang="en-US" dirty="0">
                <a:solidFill>
                  <a:schemeClr val="tx1"/>
                </a:solidFill>
                <a:latin typeface="Avenir Next LT Pro"/>
              </a:rPr>
              <a:t>We currently have </a:t>
            </a:r>
            <a:r>
              <a:rPr lang="en-US" b="1" dirty="0">
                <a:solidFill>
                  <a:schemeClr val="tx1"/>
                </a:solidFill>
                <a:latin typeface="Avenir Next LT Pro"/>
              </a:rPr>
              <a:t>Tutorials </a:t>
            </a:r>
            <a:r>
              <a:rPr lang="en-US" dirty="0">
                <a:solidFill>
                  <a:schemeClr val="tx1"/>
                </a:solidFill>
                <a:latin typeface="Avenir Next LT Pro"/>
              </a:rPr>
              <a:t>and </a:t>
            </a:r>
            <a:r>
              <a:rPr lang="en-US" b="1" dirty="0">
                <a:solidFill>
                  <a:schemeClr val="tx1"/>
                </a:solidFill>
                <a:latin typeface="Avenir Next LT Pro"/>
              </a:rPr>
              <a:t>Reference</a:t>
            </a:r>
            <a:endParaRPr lang="en-US" dirty="0">
              <a:solidFill>
                <a:schemeClr val="tx1"/>
              </a:solidFill>
            </a:endParaRPr>
          </a:p>
          <a:p>
            <a:pPr algn="ctr">
              <a:lnSpc>
                <a:spcPct val="100000"/>
              </a:lnSpc>
            </a:pPr>
            <a:endParaRPr lang="en-US" b="1" dirty="0">
              <a:solidFill>
                <a:schemeClr val="tx1"/>
              </a:solidFill>
              <a:latin typeface="Avenir Next LT Pro"/>
            </a:endParaRPr>
          </a:p>
          <a:p>
            <a:pPr algn="ctr">
              <a:lnSpc>
                <a:spcPct val="100000"/>
              </a:lnSpc>
            </a:pPr>
            <a:r>
              <a:rPr lang="en-US" dirty="0">
                <a:solidFill>
                  <a:schemeClr val="tx1"/>
                </a:solidFill>
                <a:latin typeface="Avenir Next LT Pro"/>
              </a:rPr>
              <a:t>Next steps: </a:t>
            </a:r>
            <a:r>
              <a:rPr lang="en-US" b="1" dirty="0">
                <a:solidFill>
                  <a:schemeClr val="tx1"/>
                </a:solidFill>
                <a:latin typeface="Avenir Next LT Pro"/>
              </a:rPr>
              <a:t>Explanation</a:t>
            </a:r>
            <a:r>
              <a:rPr lang="en-US" dirty="0">
                <a:solidFill>
                  <a:schemeClr val="tx1"/>
                </a:solidFill>
                <a:latin typeface="Avenir Next LT Pro"/>
              </a:rPr>
              <a:t> and </a:t>
            </a:r>
            <a:r>
              <a:rPr lang="en-US" b="1" dirty="0">
                <a:solidFill>
                  <a:schemeClr val="tx1"/>
                </a:solidFill>
                <a:latin typeface="Avenir Next LT Pro"/>
              </a:rPr>
              <a:t>How-to Guides</a:t>
            </a:r>
          </a:p>
          <a:p>
            <a:pPr marL="285750" indent="-285750">
              <a:lnSpc>
                <a:spcPct val="100000"/>
              </a:lnSpc>
              <a:buFont typeface="Calibri" panose="020B0604020202020204" pitchFamily="34" charset="0"/>
              <a:buChar char="-"/>
            </a:pPr>
            <a:endParaRPr lang="en-US" dirty="0">
              <a:solidFill>
                <a:schemeClr val="tx1"/>
              </a:solidFill>
              <a:latin typeface="Avenir Next LT Pro"/>
            </a:endParaRPr>
          </a:p>
        </p:txBody>
      </p:sp>
      <p:pic>
        <p:nvPicPr>
          <p:cNvPr id="17" name="Picture 16" descr="A white grid with black text&#10;&#10;Description automatically generated">
            <a:extLst>
              <a:ext uri="{FF2B5EF4-FFF2-40B4-BE49-F238E27FC236}">
                <a16:creationId xmlns:a16="http://schemas.microsoft.com/office/drawing/2014/main" id="{8A24AD76-42A4-95CE-B035-46596A0F43C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21782" y="2080397"/>
            <a:ext cx="4430304" cy="2431754"/>
          </a:xfrm>
          <a:prstGeom prst="rect">
            <a:avLst/>
          </a:prstGeom>
        </p:spPr>
      </p:pic>
      <p:pic>
        <p:nvPicPr>
          <p:cNvPr id="5" name="Picture Placeholder 15">
            <a:extLst>
              <a:ext uri="{FF2B5EF4-FFF2-40B4-BE49-F238E27FC236}">
                <a16:creationId xmlns:a16="http://schemas.microsoft.com/office/drawing/2014/main" id="{50D4C871-7811-63A6-ADF6-F895383F2872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5854026" y="-5854027"/>
            <a:ext cx="483947" cy="1219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8778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F28E32-5000-12E7-1AB9-D3D902D65F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1F3BAC82-CCD3-3E3A-7EC7-FCFE4BCB06C9}"/>
              </a:ext>
            </a:extLst>
          </p:cNvPr>
          <p:cNvSpPr txBox="1">
            <a:spLocks/>
          </p:cNvSpPr>
          <p:nvPr/>
        </p:nvSpPr>
        <p:spPr>
          <a:xfrm>
            <a:off x="281178" y="1910412"/>
            <a:ext cx="4912614" cy="45178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66928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859536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152144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444752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6B3323A-B70A-EA1C-81C6-74B6030C7707}"/>
              </a:ext>
            </a:extLst>
          </p:cNvPr>
          <p:cNvSpPr txBox="1"/>
          <p:nvPr/>
        </p:nvSpPr>
        <p:spPr>
          <a:xfrm>
            <a:off x="0" y="-9828"/>
            <a:ext cx="965606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b="1" dirty="0">
                <a:solidFill>
                  <a:srgbClr val="FF9900"/>
                </a:solidFill>
                <a:latin typeface="+mj-lt"/>
              </a:rPr>
              <a:t>P</a:t>
            </a:r>
            <a:r>
              <a:rPr lang="en-US" sz="4400" b="1" cap="none" dirty="0">
                <a:solidFill>
                  <a:srgbClr val="FF9900"/>
                </a:solidFill>
                <a:latin typeface="+mj-lt"/>
              </a:rPr>
              <a:t>y</a:t>
            </a:r>
            <a:r>
              <a:rPr lang="en-US" sz="4400" b="1" cap="none" dirty="0">
                <a:solidFill>
                  <a:srgbClr val="0070C0"/>
                </a:solidFill>
                <a:latin typeface="+mj-lt"/>
              </a:rPr>
              <a:t>WRIS</a:t>
            </a:r>
            <a:r>
              <a:rPr lang="en-US" sz="3600" b="1" cap="none" dirty="0">
                <a:solidFill>
                  <a:srgbClr val="0070C0"/>
                </a:solidFill>
                <a:latin typeface="+mj-lt"/>
              </a:rPr>
              <a:t> </a:t>
            </a:r>
            <a:r>
              <a:rPr lang="en-US" sz="3600" b="1" cap="none" dirty="0">
                <a:latin typeface="+mj-lt"/>
              </a:rPr>
              <a:t>-</a:t>
            </a:r>
            <a:r>
              <a:rPr lang="en-US" sz="3600" b="1" cap="none" dirty="0">
                <a:solidFill>
                  <a:srgbClr val="0070C0"/>
                </a:solidFill>
                <a:latin typeface="+mj-lt"/>
              </a:rPr>
              <a:t> </a:t>
            </a:r>
            <a:r>
              <a:rPr lang="en-US" sz="3600" b="1" cap="none" dirty="0">
                <a:latin typeface="+mj-lt"/>
              </a:rPr>
              <a:t>Functionalities</a:t>
            </a:r>
            <a:endParaRPr lang="en-US" sz="3600" b="1" dirty="0">
              <a:latin typeface="+mj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6D2C8C1-B977-F20F-68F7-09DBCE809D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4168" y="127425"/>
            <a:ext cx="4651629" cy="2217154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</p:pic>
      <p:pic>
        <p:nvPicPr>
          <p:cNvPr id="18" name="Picture 17" descr="A screenshot of a computer&#10;&#10;Description automatically generated">
            <a:extLst>
              <a:ext uri="{FF2B5EF4-FFF2-40B4-BE49-F238E27FC236}">
                <a16:creationId xmlns:a16="http://schemas.microsoft.com/office/drawing/2014/main" id="{C9955B33-3B5F-F467-D20F-4E12C654A7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259" y="759613"/>
            <a:ext cx="4651629" cy="357299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</p:pic>
      <p:pic>
        <p:nvPicPr>
          <p:cNvPr id="20" name="Picture 19" descr="A graph showing a line&#10;&#10;Description automatically generated with medium confidence">
            <a:extLst>
              <a:ext uri="{FF2B5EF4-FFF2-40B4-BE49-F238E27FC236}">
                <a16:creationId xmlns:a16="http://schemas.microsoft.com/office/drawing/2014/main" id="{DF315F6B-7030-1324-C562-2DD3B41F1B6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3566"/>
          <a:stretch/>
        </p:blipFill>
        <p:spPr>
          <a:xfrm>
            <a:off x="167258" y="4581144"/>
            <a:ext cx="4651629" cy="2179541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</p:pic>
      <p:pic>
        <p:nvPicPr>
          <p:cNvPr id="22" name="Picture 21" descr="A map of the world&#10;&#10;Description automatically generated">
            <a:extLst>
              <a:ext uri="{FF2B5EF4-FFF2-40B4-BE49-F238E27FC236}">
                <a16:creationId xmlns:a16="http://schemas.microsoft.com/office/drawing/2014/main" id="{1AD0F4B0-03D3-C62A-EC38-3EAB0FFF6CC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2107"/>
          <a:stretch/>
        </p:blipFill>
        <p:spPr>
          <a:xfrm>
            <a:off x="5619940" y="2560319"/>
            <a:ext cx="6529197" cy="4252551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0563F86-D226-560A-3BA0-BE95F6A16850}"/>
              </a:ext>
            </a:extLst>
          </p:cNvPr>
          <p:cNvSpPr txBox="1"/>
          <p:nvPr/>
        </p:nvSpPr>
        <p:spPr>
          <a:xfrm>
            <a:off x="3228594" y="790390"/>
            <a:ext cx="1553717" cy="738664"/>
          </a:xfrm>
          <a:prstGeom prst="rect">
            <a:avLst/>
          </a:prstGeom>
          <a:solidFill>
            <a:schemeClr val="bg1"/>
          </a:solidFill>
          <a:ln>
            <a:solidFill>
              <a:srgbClr val="EDD8B1"/>
            </a:solidFill>
          </a:ln>
        </p:spPr>
        <p:txBody>
          <a:bodyPr wrap="square">
            <a:spAutoFit/>
          </a:bodyPr>
          <a:lstStyle/>
          <a:p>
            <a:pPr algn="r"/>
            <a:r>
              <a:rPr lang="en-US" sz="1400" b="1" dirty="0">
                <a:latin typeface="Avenir Next LT Pro" panose="020B0504020202020204" pitchFamily="34" charset="0"/>
              </a:rPr>
              <a:t>Rich HyperText </a:t>
            </a:r>
            <a:r>
              <a:rPr lang="en-US" sz="1400" dirty="0">
                <a:latin typeface="Avenir Next LT Pro" panose="020B0504020202020204" pitchFamily="34" charset="0"/>
              </a:rPr>
              <a:t>support for </a:t>
            </a:r>
            <a:r>
              <a:rPr lang="en-US" sz="1400" b="1" dirty="0">
                <a:solidFill>
                  <a:srgbClr val="FF9900"/>
                </a:solidFill>
                <a:latin typeface="Avenir Next LT Pro" panose="020B0504020202020204" pitchFamily="34" charset="0"/>
              </a:rPr>
              <a:t>Jupyter</a:t>
            </a:r>
            <a:endParaRPr lang="en-US" sz="1200" b="1" dirty="0">
              <a:solidFill>
                <a:srgbClr val="FF9900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C168F8F-232E-1EF2-49E0-4C7368C4836E}"/>
              </a:ext>
            </a:extLst>
          </p:cNvPr>
          <p:cNvSpPr txBox="1"/>
          <p:nvPr/>
        </p:nvSpPr>
        <p:spPr>
          <a:xfrm>
            <a:off x="3127247" y="4611921"/>
            <a:ext cx="1690213" cy="822960"/>
          </a:xfrm>
          <a:prstGeom prst="rect">
            <a:avLst/>
          </a:prstGeom>
          <a:solidFill>
            <a:schemeClr val="bg1"/>
          </a:solidFill>
          <a:ln>
            <a:solidFill>
              <a:srgbClr val="EDD8B1"/>
            </a:solidFill>
          </a:ln>
        </p:spPr>
        <p:txBody>
          <a:bodyPr wrap="square">
            <a:spAutoFit/>
          </a:bodyPr>
          <a:lstStyle/>
          <a:p>
            <a:pPr algn="r"/>
            <a:r>
              <a:rPr lang="en-US" sz="1400" b="1" dirty="0">
                <a:latin typeface="Avenir Next LT Pro" panose="020B0504020202020204" pitchFamily="34" charset="0"/>
              </a:rPr>
              <a:t>Preset </a:t>
            </a:r>
            <a:r>
              <a:rPr lang="en-US" sz="1400" dirty="0">
                <a:latin typeface="Avenir Next LT Pro" panose="020B0504020202020204" pitchFamily="34" charset="0"/>
              </a:rPr>
              <a:t>Interactive</a:t>
            </a:r>
            <a:r>
              <a:rPr lang="en-US" sz="1400" b="1" dirty="0">
                <a:latin typeface="Avenir Next LT Pro" panose="020B0504020202020204" pitchFamily="34" charset="0"/>
              </a:rPr>
              <a:t> plots </a:t>
            </a:r>
            <a:r>
              <a:rPr lang="en-US" sz="1400" dirty="0">
                <a:latin typeface="Avenir Next LT Pro" panose="020B0504020202020204" pitchFamily="34" charset="0"/>
              </a:rPr>
              <a:t>using</a:t>
            </a:r>
            <a:endParaRPr lang="en-US" sz="1400" b="1" dirty="0">
              <a:latin typeface="Avenir Next LT Pro" panose="020B0504020202020204" pitchFamily="34" charset="0"/>
            </a:endParaRPr>
          </a:p>
          <a:p>
            <a:pPr algn="r"/>
            <a:r>
              <a:rPr lang="en-US" sz="1400" b="1" dirty="0">
                <a:latin typeface="Avenir Next LT Pro" panose="020B0504020202020204" pitchFamily="34" charset="0"/>
              </a:rPr>
              <a:t>      </a:t>
            </a:r>
            <a:endParaRPr lang="en-US" sz="1200" b="1" dirty="0">
              <a:solidFill>
                <a:srgbClr val="FF9900"/>
              </a:solidFill>
              <a:latin typeface="Avenir Next LT Pro" panose="020B0504020202020204" pitchFamily="34" charset="0"/>
            </a:endParaRPr>
          </a:p>
        </p:txBody>
      </p:sp>
      <p:pic>
        <p:nvPicPr>
          <p:cNvPr id="25" name="Picture 8">
            <a:extLst>
              <a:ext uri="{FF2B5EF4-FFF2-40B4-BE49-F238E27FC236}">
                <a16:creationId xmlns:a16="http://schemas.microsoft.com/office/drawing/2014/main" id="{D23C141E-4D80-D94F-FB9C-763BE0055E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010" y="5051981"/>
            <a:ext cx="1164672" cy="388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8ED232AD-EC54-B762-C175-4DE5EBF42A92}"/>
              </a:ext>
            </a:extLst>
          </p:cNvPr>
          <p:cNvSpPr txBox="1"/>
          <p:nvPr/>
        </p:nvSpPr>
        <p:spPr>
          <a:xfrm>
            <a:off x="5619940" y="1605915"/>
            <a:ext cx="1753174" cy="738664"/>
          </a:xfrm>
          <a:prstGeom prst="rect">
            <a:avLst/>
          </a:prstGeom>
          <a:solidFill>
            <a:schemeClr val="bg1"/>
          </a:solidFill>
          <a:ln>
            <a:solidFill>
              <a:srgbClr val="EDD8B1"/>
            </a:solidFill>
          </a:ln>
        </p:spPr>
        <p:txBody>
          <a:bodyPr wrap="square">
            <a:spAutoFit/>
          </a:bodyPr>
          <a:lstStyle/>
          <a:p>
            <a:pPr algn="r"/>
            <a:r>
              <a:rPr lang="en-US" sz="1400" dirty="0">
                <a:latin typeface="Avenir Next LT Pro" panose="020B0504020202020204" pitchFamily="34" charset="0"/>
              </a:rPr>
              <a:t>Full </a:t>
            </a:r>
            <a:r>
              <a:rPr lang="en-US" sz="1400" b="1" dirty="0">
                <a:latin typeface="Avenir Next LT Pro" panose="020B0504020202020204" pitchFamily="34" charset="0"/>
              </a:rPr>
              <a:t>Data provided as </a:t>
            </a:r>
            <a:r>
              <a:rPr lang="en-US" sz="1400" b="1" dirty="0" err="1">
                <a:latin typeface="Avenir Next LT Pro" panose="020B0504020202020204" pitchFamily="34" charset="0"/>
              </a:rPr>
              <a:t>DataFrames</a:t>
            </a:r>
            <a:r>
              <a:rPr lang="en-US" sz="1400" dirty="0">
                <a:latin typeface="Avenir Next LT Pro" panose="020B0504020202020204" pitchFamily="34" charset="0"/>
              </a:rPr>
              <a:t> for easy analysis</a:t>
            </a:r>
            <a:r>
              <a:rPr lang="en-US" sz="1400" b="1" dirty="0">
                <a:latin typeface="Avenir Next LT Pro" panose="020B0504020202020204" pitchFamily="34" charset="0"/>
              </a:rPr>
              <a:t>      </a:t>
            </a:r>
            <a:endParaRPr lang="en-US" sz="1200" b="1" dirty="0">
              <a:solidFill>
                <a:srgbClr val="FF9900"/>
              </a:solidFill>
              <a:latin typeface="Avenir Next LT Pro" panose="020B0504020202020204" pitchFamily="34" charset="0"/>
            </a:endParaRPr>
          </a:p>
        </p:txBody>
      </p:sp>
      <p:pic>
        <p:nvPicPr>
          <p:cNvPr id="27" name="Picture 4">
            <a:extLst>
              <a:ext uri="{FF2B5EF4-FFF2-40B4-BE49-F238E27FC236}">
                <a16:creationId xmlns:a16="http://schemas.microsoft.com/office/drawing/2014/main" id="{A24AC30E-D9E1-CA38-6ECC-A596D5EB7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6024" y="1170428"/>
            <a:ext cx="1117090" cy="453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4F3CEDA4-C9ED-195F-B16A-73332EB70306}"/>
              </a:ext>
            </a:extLst>
          </p:cNvPr>
          <p:cNvSpPr txBox="1"/>
          <p:nvPr/>
        </p:nvSpPr>
        <p:spPr>
          <a:xfrm>
            <a:off x="10438826" y="2911320"/>
            <a:ext cx="1737360" cy="1005840"/>
          </a:xfrm>
          <a:prstGeom prst="rect">
            <a:avLst/>
          </a:prstGeom>
          <a:solidFill>
            <a:schemeClr val="bg1"/>
          </a:solidFill>
          <a:ln>
            <a:solidFill>
              <a:srgbClr val="EDD8B1"/>
            </a:solidFill>
          </a:ln>
        </p:spPr>
        <p:txBody>
          <a:bodyPr wrap="square">
            <a:spAutoFit/>
          </a:bodyPr>
          <a:lstStyle/>
          <a:p>
            <a:pPr algn="r"/>
            <a:r>
              <a:rPr lang="en-US" sz="1400" dirty="0">
                <a:latin typeface="Avenir Next LT Pro" panose="020B0504020202020204" pitchFamily="34" charset="0"/>
              </a:rPr>
              <a:t>Quick </a:t>
            </a:r>
            <a:r>
              <a:rPr lang="en-US" sz="1400" b="1" dirty="0">
                <a:latin typeface="Avenir Next LT Pro" panose="020B0504020202020204" pitchFamily="34" charset="0"/>
              </a:rPr>
              <a:t>exploratory visualization </a:t>
            </a:r>
            <a:r>
              <a:rPr lang="en-US" sz="1400" dirty="0">
                <a:latin typeface="Avenir Next LT Pro" panose="020B0504020202020204" pitchFamily="34" charset="0"/>
              </a:rPr>
              <a:t>support via</a:t>
            </a:r>
          </a:p>
          <a:p>
            <a:pPr algn="r"/>
            <a:endParaRPr lang="en-US" sz="1200" dirty="0">
              <a:latin typeface="Avenir Next LT Pro" panose="020B0504020202020204" pitchFamily="34" charset="0"/>
            </a:endParaRPr>
          </a:p>
        </p:txBody>
      </p:sp>
      <p:pic>
        <p:nvPicPr>
          <p:cNvPr id="28" name="Picture 6" descr="GeoPandas logo — GeoPandas 1.0.1+0.g747d66e.dirty documentation">
            <a:extLst>
              <a:ext uri="{FF2B5EF4-FFF2-40B4-BE49-F238E27FC236}">
                <a16:creationId xmlns:a16="http://schemas.microsoft.com/office/drawing/2014/main" id="{E6661F5E-75B6-F15B-654F-71AF459BE6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7051" y="3508461"/>
            <a:ext cx="1394949" cy="435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14984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FC969A-5139-D270-4041-A1F446E36F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6261B05F-14DF-24BD-8772-130F89AEF151}"/>
              </a:ext>
            </a:extLst>
          </p:cNvPr>
          <p:cNvSpPr txBox="1">
            <a:spLocks/>
          </p:cNvSpPr>
          <p:nvPr/>
        </p:nvSpPr>
        <p:spPr>
          <a:xfrm>
            <a:off x="4343400" y="1458428"/>
            <a:ext cx="6739577" cy="509782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66928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859536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152144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444752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tx1"/>
              </a:solidFill>
              <a:latin typeface="Avenir Next LT Pro"/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  <a:latin typeface="Avenir Next LT Pro"/>
              </a:rPr>
              <a:t>Add more WRIS modules:</a:t>
            </a:r>
            <a:br>
              <a:rPr lang="en-US" b="1" dirty="0">
                <a:solidFill>
                  <a:schemeClr val="tx1"/>
                </a:solidFill>
                <a:latin typeface="Avenir Next LT Pro"/>
              </a:rPr>
            </a:br>
            <a:r>
              <a:rPr lang="en-US" dirty="0">
                <a:solidFill>
                  <a:schemeClr val="tx1"/>
                </a:solidFill>
                <a:latin typeface="Avenir Next LT Pro"/>
              </a:rPr>
              <a:t>PyWRIS currently only supports Reservoir data.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  <a:latin typeface="Avenir Next LT Pro"/>
              </a:rPr>
              <a:t>Add more plotting options:</a:t>
            </a:r>
            <a:br>
              <a:rPr lang="en-US" b="1" dirty="0">
                <a:solidFill>
                  <a:schemeClr val="tx1"/>
                </a:solidFill>
                <a:latin typeface="Avenir Next LT Pro"/>
              </a:rPr>
            </a:br>
            <a:r>
              <a:rPr lang="en-US" dirty="0">
                <a:solidFill>
                  <a:schemeClr val="tx1"/>
                </a:solidFill>
                <a:latin typeface="Avenir Next LT Pro"/>
              </a:rPr>
              <a:t>More quick preset plots such as </a:t>
            </a:r>
            <a:r>
              <a:rPr lang="en-US" dirty="0" err="1">
                <a:solidFill>
                  <a:schemeClr val="tx1"/>
                </a:solidFill>
                <a:latin typeface="Avenir Next LT Pro"/>
              </a:rPr>
              <a:t>GeoSpatial</a:t>
            </a:r>
            <a:r>
              <a:rPr lang="en-US" dirty="0">
                <a:solidFill>
                  <a:schemeClr val="tx1"/>
                </a:solidFill>
                <a:latin typeface="Avenir Next LT Pro"/>
              </a:rPr>
              <a:t> scatter plots, comparison plots between station points etc.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  <a:latin typeface="Avenir Next LT Pro"/>
              </a:rPr>
              <a:t>Create </a:t>
            </a:r>
            <a:r>
              <a:rPr lang="en-US" b="1" dirty="0" err="1">
                <a:solidFill>
                  <a:schemeClr val="tx1"/>
                </a:solidFill>
                <a:latin typeface="Avenir Next LT Pro"/>
              </a:rPr>
              <a:t>Conda</a:t>
            </a:r>
            <a:r>
              <a:rPr lang="en-US" b="1" dirty="0">
                <a:solidFill>
                  <a:schemeClr val="tx1"/>
                </a:solidFill>
                <a:latin typeface="Avenir Next LT Pro"/>
              </a:rPr>
              <a:t> Package pipeline:</a:t>
            </a:r>
            <a:br>
              <a:rPr lang="en-US" b="1" dirty="0">
                <a:solidFill>
                  <a:schemeClr val="tx1"/>
                </a:solidFill>
                <a:latin typeface="Avenir Next LT Pro"/>
              </a:rPr>
            </a:br>
            <a:r>
              <a:rPr lang="en-US" dirty="0">
                <a:solidFill>
                  <a:schemeClr val="tx1"/>
                </a:solidFill>
                <a:latin typeface="Avenir Next LT Pro"/>
              </a:rPr>
              <a:t>Publishing PyWRIS package to </a:t>
            </a:r>
            <a:r>
              <a:rPr lang="en-US" dirty="0" err="1">
                <a:solidFill>
                  <a:schemeClr val="tx1"/>
                </a:solidFill>
                <a:latin typeface="Avenir Next LT Pro"/>
              </a:rPr>
              <a:t>conda</a:t>
            </a:r>
            <a:r>
              <a:rPr lang="en-US" dirty="0">
                <a:solidFill>
                  <a:schemeClr val="tx1"/>
                </a:solidFill>
                <a:latin typeface="Avenir Next LT Pro"/>
              </a:rPr>
              <a:t>-forge for easy downloads.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  <a:latin typeface="Avenir Next LT Pro"/>
              </a:rPr>
              <a:t>Add more Documentation:</a:t>
            </a:r>
            <a:r>
              <a:rPr lang="en-US" dirty="0">
                <a:solidFill>
                  <a:schemeClr val="tx1"/>
                </a:solidFill>
                <a:latin typeface="Avenir Next LT Pro"/>
              </a:rPr>
              <a:t> </a:t>
            </a:r>
            <a:br>
              <a:rPr lang="en-US" dirty="0">
                <a:solidFill>
                  <a:schemeClr val="tx1"/>
                </a:solidFill>
                <a:latin typeface="Avenir Next LT Pro"/>
              </a:rPr>
            </a:br>
            <a:r>
              <a:rPr lang="en-US" dirty="0">
                <a:solidFill>
                  <a:schemeClr val="tx1"/>
                </a:solidFill>
                <a:latin typeface="Avenir Next LT Pro"/>
              </a:rPr>
              <a:t>Keep adding to documentation website. Migrate from GitHub pages to </a:t>
            </a:r>
            <a:r>
              <a:rPr lang="en-US" dirty="0" err="1">
                <a:solidFill>
                  <a:schemeClr val="tx1"/>
                </a:solidFill>
                <a:latin typeface="Avenir Next LT Pro"/>
              </a:rPr>
              <a:t>ReadTheDocs</a:t>
            </a:r>
            <a:r>
              <a:rPr lang="en-US" dirty="0">
                <a:solidFill>
                  <a:schemeClr val="tx1"/>
                </a:solidFill>
                <a:latin typeface="Avenir Next LT Pro"/>
              </a:rPr>
              <a:t>.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  <a:latin typeface="Avenir Next LT Pro"/>
              </a:rPr>
              <a:t>Outreach - Improve Visibility, Publication</a:t>
            </a:r>
            <a:br>
              <a:rPr lang="en-US" b="1" dirty="0">
                <a:solidFill>
                  <a:schemeClr val="tx1"/>
                </a:solidFill>
                <a:latin typeface="Avenir Next LT Pro"/>
              </a:rPr>
            </a:br>
            <a:r>
              <a:rPr lang="en-US" dirty="0">
                <a:solidFill>
                  <a:schemeClr val="tx1"/>
                </a:solidFill>
                <a:latin typeface="Avenir Next LT Pro"/>
              </a:rPr>
              <a:t>Improve public visibility of PyWRIS package and aim for a publication once all modules are completed. </a:t>
            </a:r>
            <a:endParaRPr lang="en-US" b="1" dirty="0">
              <a:solidFill>
                <a:schemeClr val="tx1"/>
              </a:solidFill>
              <a:latin typeface="Avenir Next LT Pro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235729-5866-CBF1-582A-DF1EDC8C1925}"/>
              </a:ext>
            </a:extLst>
          </p:cNvPr>
          <p:cNvSpPr txBox="1"/>
          <p:nvPr/>
        </p:nvSpPr>
        <p:spPr>
          <a:xfrm>
            <a:off x="4343400" y="24943"/>
            <a:ext cx="609447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b="1" dirty="0">
                <a:solidFill>
                  <a:srgbClr val="FF9900"/>
                </a:solidFill>
                <a:latin typeface="+mj-lt"/>
              </a:rPr>
              <a:t>P</a:t>
            </a:r>
            <a:r>
              <a:rPr lang="en-US" sz="4800" b="1" cap="none" dirty="0">
                <a:solidFill>
                  <a:srgbClr val="FF9900"/>
                </a:solidFill>
                <a:latin typeface="+mj-lt"/>
              </a:rPr>
              <a:t>y</a:t>
            </a:r>
            <a:r>
              <a:rPr lang="en-US" sz="4800" b="1" cap="none" dirty="0">
                <a:solidFill>
                  <a:srgbClr val="0070C0"/>
                </a:solidFill>
                <a:latin typeface="+mj-lt"/>
              </a:rPr>
              <a:t>WRIS</a:t>
            </a:r>
            <a:endParaRPr lang="en-US" sz="4800" b="1" dirty="0">
              <a:latin typeface="+mj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D157420-0B4A-22F8-1C86-98D502E7CEEB}"/>
              </a:ext>
            </a:extLst>
          </p:cNvPr>
          <p:cNvSpPr txBox="1"/>
          <p:nvPr/>
        </p:nvSpPr>
        <p:spPr>
          <a:xfrm>
            <a:off x="4374642" y="925843"/>
            <a:ext cx="615391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latin typeface="+mj-lt"/>
              </a:rPr>
              <a:t>Way Forward</a:t>
            </a:r>
          </a:p>
        </p:txBody>
      </p:sp>
      <p:pic>
        <p:nvPicPr>
          <p:cNvPr id="4" name="Picture 3" descr="A long corridor with lights&#10;&#10;Description automatically generated">
            <a:extLst>
              <a:ext uri="{FF2B5EF4-FFF2-40B4-BE49-F238E27FC236}">
                <a16:creationId xmlns:a16="http://schemas.microsoft.com/office/drawing/2014/main" id="{AA219860-DB5B-EF94-06D0-56871E2B09D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82296" y="0"/>
            <a:ext cx="44256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001296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14">
      <a:dk1>
        <a:srgbClr val="000000"/>
      </a:dk1>
      <a:lt1>
        <a:srgbClr val="FFFFFF"/>
      </a:lt1>
      <a:dk2>
        <a:srgbClr val="1C4C3C"/>
      </a:dk2>
      <a:lt2>
        <a:srgbClr val="E7E6E6"/>
      </a:lt2>
      <a:accent1>
        <a:srgbClr val="8FA971"/>
      </a:accent1>
      <a:accent2>
        <a:srgbClr val="345496"/>
      </a:accent2>
      <a:accent3>
        <a:srgbClr val="BD7B28"/>
      </a:accent3>
      <a:accent4>
        <a:srgbClr val="00698A"/>
      </a:accent4>
      <a:accent5>
        <a:srgbClr val="648260"/>
      </a:accent5>
      <a:accent6>
        <a:srgbClr val="F1EAE0"/>
      </a:accent6>
      <a:hlink>
        <a:srgbClr val="1B4C3C"/>
      </a:hlink>
      <a:folHlink>
        <a:srgbClr val="BD7B27"/>
      </a:folHlink>
    </a:clrScheme>
    <a:fontScheme name="Custom 12">
      <a:majorFont>
        <a:latin typeface="Avenir Next LT Pro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ature course presentation_win32_EF_v3" id="{6402AD57-DE70-4CBC-820B-73D40CB74EE1}" vid="{026A6399-DEC0-4FFB-89AD-D1F0CBCEBF7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41CD4AE2-8CDF-460B-B8DD-E25B2976266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034B83F-6906-4689-98C9-AAA52DE98A6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CC7764E-1B88-4813-902C-6714719B42F3}">
  <ds:schemaRefs>
    <ds:schemaRef ds:uri="http://purl.org/dc/elements/1.1/"/>
    <ds:schemaRef ds:uri="http://www.w3.org/XML/1998/namespace"/>
    <ds:schemaRef ds:uri="http://schemas.microsoft.com/office/2006/documentManagement/types"/>
    <ds:schemaRef ds:uri="http://schemas.microsoft.com/office/infopath/2007/PartnerControls"/>
    <ds:schemaRef ds:uri="71af3243-3dd4-4a8d-8c0d-dd76da1f02a5"/>
    <ds:schemaRef ds:uri="http://schemas.openxmlformats.org/package/2006/metadata/core-properties"/>
    <ds:schemaRef ds:uri="http://purl.org/dc/terms/"/>
    <ds:schemaRef ds:uri="230e9df3-be65-4c73-a93b-d1236ebd677e"/>
    <ds:schemaRef ds:uri="16c05727-aa75-4e4a-9b5f-8a80a1165891"/>
    <ds:schemaRef ds:uri="http://schemas.microsoft.com/sharepoint/v3"/>
    <ds:schemaRef ds:uri="http://schemas.microsoft.com/office/2006/metadata/properties"/>
    <ds:schemaRef ds:uri="http://purl.org/dc/dcmitype/"/>
  </ds:schemaRefs>
</ds:datastoreItem>
</file>

<file path=docMetadata/LabelInfo.xml><?xml version="1.0" encoding="utf-8"?>
<clbl:labelList xmlns:clbl="http://schemas.microsoft.com/office/2020/mipLabelMetadata">
  <clbl:label id="{f6b6dd5b-f02f-441a-99a0-162ac5060bd2}" enabled="0" method="" siteId="{f6b6dd5b-f02f-441a-99a0-162ac5060bd2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Nature course presentation</Template>
  <TotalTime>257</TotalTime>
  <Words>532</Words>
  <Application>Microsoft Office PowerPoint</Application>
  <PresentationFormat>Widescreen</PresentationFormat>
  <Paragraphs>74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Avenir Next LT Pro</vt:lpstr>
      <vt:lpstr>Avenir Next LT Pro Light</vt:lpstr>
      <vt:lpstr>Calibri</vt:lpstr>
      <vt:lpstr>Custom</vt:lpstr>
      <vt:lpstr>PyWRIS A Python Package for India Water Resource Information System (WRIS) Data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addDD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Sarath Suresh</dc:creator>
  <cp:lastModifiedBy>Sarath Suresh</cp:lastModifiedBy>
  <cp:revision>2</cp:revision>
  <dcterms:created xsi:type="dcterms:W3CDTF">2024-12-11T18:33:15Z</dcterms:created>
  <dcterms:modified xsi:type="dcterms:W3CDTF">2024-12-11T23:20:53Z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